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400"/>
    <a:srgbClr val="003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468" y="-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746B0-5B93-452D-A6CF-E9D13CF8CAE7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BEB78-9917-451A-9FA2-DA1141546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1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BEB78-9917-451A-9FA2-DA1141546F8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64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869DA-DB3D-4051-9625-0DDA9DC0A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E234F6-C367-4885-922A-775732C15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C1D934-4198-40D6-AE17-23C2AA60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652645-4989-421D-93CC-0F2231A1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915D99-8AC3-4946-9822-49E7C1CD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66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BA865-298A-426F-85F7-7701C906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64FE4C-4FF9-4AD1-9F3E-55CBE328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9E79F-3ECC-4636-8738-9CC72F1C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E97A06-6C5D-4F95-B945-A4F0BBDF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5A2D7F-76A1-443D-B60D-C05CAC0D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2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360AC-B308-4DD9-84CB-9A86514A9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303387-2A9D-4F68-A775-AF35EF81C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D23E8A-F3EB-4CBE-B7E4-FD69801B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3664E1-9946-48BE-80CD-7F9E5FDF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753532-40A0-47A1-B395-BAD251C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82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CE642-6CF6-4BBD-B5E9-0BE5A4DB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A0972C-D61A-4E50-B518-56033C5A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C803D5-F9FA-401E-9C84-34086592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0F1D43-ED40-4454-87AE-8B6701A1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4C7442-B40F-4654-938B-E373E797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637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A7365-05D8-4F66-AA4D-CB4CB600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40AA18-C41E-4010-B658-594F6021F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7F9DCE-7168-4F50-9143-6C197D5E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72F6B6-6B36-42F4-8A05-015A6760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051C9C-F578-4F55-B9C4-2DF20918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175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B243B-FB34-41E1-AB01-05D91D3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0975E9-B528-415A-8450-DF7335153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165866-BC90-418D-A400-EB3D53903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B3AF4B-6A08-4A45-950E-E8475F1F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65E152-E925-4728-843A-BE62AFCE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EEB117-3917-48CE-BECD-47851002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782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C75C7-F7A5-4279-9C9A-1E439BA7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73DF47-7F42-4890-92F3-4E51912FC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BC02AE-D2D0-4C86-8862-044CCEF5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70840FB-518E-4EFE-8163-9DA313125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95F53A3-4B2A-44CD-9B32-96ABE99EE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ECBB5F-0D38-4B57-8672-52A01014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323B9AB-5025-4A1A-983C-0A16F3DB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6C4118C-4168-4D7C-9258-E0B4A0BA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26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21EC8-9B38-4035-A0F4-E4AC2A2E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D6ABA2-8795-439C-BE1B-F590A6D9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94CE61-E8EA-4937-A2AA-301E4AFD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2463EB-6057-495F-9A88-479C234B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501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A3640D-F539-49D5-BC90-12C75E02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B8EABC-815A-4D67-8EA6-4996C402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EEC2CB-3E47-4701-B0D1-9103B9DC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311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9060F-C357-432D-8705-F659CE1A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8B6678-0183-4BF0-8850-0D9BB283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119FCF-FD14-4078-B9A5-36101BBAD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979812-F69A-43DF-8FDE-77FC6E48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F55B9F-23A2-4926-B71A-422D5187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B028D8-C991-4906-989D-A2A791FA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326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8A688-73BF-44DE-96C0-C80A7197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348A9C-BE3D-4CEE-AE8B-AF1E5DBA2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58E7BF-C93C-4DDC-BD44-685C5E5CB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B327AC-5635-4F7F-AE20-CC841023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864813-BC43-42A3-B8B0-4F5678F7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196EEC-D4B0-435B-813C-BAAE3169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9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A79E36-12B7-471C-90F5-75E2775E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0EDCF0-858E-418D-9AEC-305F584A6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EE55A6-CC53-42CF-BAB2-65DD001B2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9548-9350-41A7-ACD9-AA1009981ADD}" type="datetimeFigureOut">
              <a:rPr lang="pt-BR" smtClean="0"/>
              <a:t>16/02/2022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AACE30-EFA3-4F00-889B-0986BEC7B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E87293-5598-46D4-97B3-9BDB9B75C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1AC16-DCD5-4C07-95FC-9A4E5239D3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31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slide" Target="slide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slide" Target="slide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slide" Target="slide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14.gif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image" Target="../media/image20.gif"/><Relationship Id="rId2" Type="http://schemas.openxmlformats.org/officeDocument/2006/relationships/image" Target="../media/image16.gif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5" Type="http://schemas.openxmlformats.org/officeDocument/2006/relationships/image" Target="../media/image18.gif"/><Relationship Id="rId10" Type="http://schemas.openxmlformats.org/officeDocument/2006/relationships/slide" Target="slide8.xml"/><Relationship Id="rId4" Type="http://schemas.openxmlformats.org/officeDocument/2006/relationships/image" Target="../media/image17.png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slide" Target="slide2.xml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slide" Target="slide2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slide" Target="slide2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slide" Target="slide2.xml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slide" Target="slide2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slide" Target="slide2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slide" Target="slide2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rs Wallpaper GIF by Omer - Find &amp; Share on GIPHY">
            <a:extLst>
              <a:ext uri="{FF2B5EF4-FFF2-40B4-BE49-F238E27FC236}">
                <a16:creationId xmlns:a16="http://schemas.microsoft.com/office/drawing/2014/main" id="{C941BF94-AB36-4B96-870C-3651A89C2E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F7CEFE1-DEB2-4093-856B-934829B8B880}"/>
              </a:ext>
            </a:extLst>
          </p:cNvPr>
          <p:cNvSpPr/>
          <p:nvPr/>
        </p:nvSpPr>
        <p:spPr>
          <a:xfrm>
            <a:off x="3208150" y="542438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35F26A6-5C16-44C1-AF11-4151360C7674}"/>
              </a:ext>
            </a:extLst>
          </p:cNvPr>
          <p:cNvSpPr/>
          <p:nvPr/>
        </p:nvSpPr>
        <p:spPr>
          <a:xfrm>
            <a:off x="4649492" y="542437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71374C-647A-4623-B2EC-03F55E868135}"/>
              </a:ext>
            </a:extLst>
          </p:cNvPr>
          <p:cNvSpPr/>
          <p:nvPr/>
        </p:nvSpPr>
        <p:spPr>
          <a:xfrm>
            <a:off x="6090834" y="542436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7569EDE-5516-4BD0-A561-86230BEDC966}"/>
              </a:ext>
            </a:extLst>
          </p:cNvPr>
          <p:cNvSpPr/>
          <p:nvPr/>
        </p:nvSpPr>
        <p:spPr>
          <a:xfrm>
            <a:off x="7532176" y="542436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7701EE1-F81D-45A0-A0EB-AEA2971A4378}"/>
              </a:ext>
            </a:extLst>
          </p:cNvPr>
          <p:cNvSpPr/>
          <p:nvPr/>
        </p:nvSpPr>
        <p:spPr>
          <a:xfrm>
            <a:off x="4649492" y="1933413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41AC19E-D036-4F30-8400-6854EFBE0A2E}"/>
              </a:ext>
            </a:extLst>
          </p:cNvPr>
          <p:cNvSpPr/>
          <p:nvPr/>
        </p:nvSpPr>
        <p:spPr>
          <a:xfrm>
            <a:off x="6090834" y="1933411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6EBCE22-3BDD-4970-9719-E63B1BF1159E}"/>
              </a:ext>
            </a:extLst>
          </p:cNvPr>
          <p:cNvSpPr/>
          <p:nvPr/>
        </p:nvSpPr>
        <p:spPr>
          <a:xfrm>
            <a:off x="1766808" y="3370878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5EADBAA-1AC9-4140-A660-9EE4270FD3DD}"/>
              </a:ext>
            </a:extLst>
          </p:cNvPr>
          <p:cNvSpPr/>
          <p:nvPr/>
        </p:nvSpPr>
        <p:spPr>
          <a:xfrm>
            <a:off x="3208150" y="3363128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EB9BCBA-399A-48C9-BF83-160CD0E1CB8A}"/>
              </a:ext>
            </a:extLst>
          </p:cNvPr>
          <p:cNvSpPr/>
          <p:nvPr/>
        </p:nvSpPr>
        <p:spPr>
          <a:xfrm>
            <a:off x="4649492" y="3363127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A7CE19E-BC4A-4965-86F2-3169C947EEC4}"/>
              </a:ext>
            </a:extLst>
          </p:cNvPr>
          <p:cNvSpPr/>
          <p:nvPr/>
        </p:nvSpPr>
        <p:spPr>
          <a:xfrm>
            <a:off x="6090834" y="3363126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4D2FA29-D048-4B60-9A23-3923C9FFB6D0}"/>
              </a:ext>
            </a:extLst>
          </p:cNvPr>
          <p:cNvSpPr/>
          <p:nvPr/>
        </p:nvSpPr>
        <p:spPr>
          <a:xfrm>
            <a:off x="7532176" y="3363126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6B32D13-B2B8-4D70-AD76-054965C6DA8C}"/>
              </a:ext>
            </a:extLst>
          </p:cNvPr>
          <p:cNvSpPr/>
          <p:nvPr/>
        </p:nvSpPr>
        <p:spPr>
          <a:xfrm>
            <a:off x="8973518" y="3363126"/>
            <a:ext cx="1441342" cy="1193369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J" descr="Colours 2 alphabets">
            <a:extLst>
              <a:ext uri="{FF2B5EF4-FFF2-40B4-BE49-F238E27FC236}">
                <a16:creationId xmlns:a16="http://schemas.microsoft.com/office/drawing/2014/main" id="{BE615F7A-3598-4E0E-AC12-EE8ABF29C7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59" y="758120"/>
            <a:ext cx="542925" cy="762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0" name="A" descr="Colours 2 alphabets">
            <a:extLst>
              <a:ext uri="{FF2B5EF4-FFF2-40B4-BE49-F238E27FC236}">
                <a16:creationId xmlns:a16="http://schemas.microsoft.com/office/drawing/2014/main" id="{0F4952CA-11F2-40E3-BB26-4AD419CA99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33" y="3601411"/>
            <a:ext cx="866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D" descr="Colours 2 alphabets">
            <a:extLst>
              <a:ext uri="{FF2B5EF4-FFF2-40B4-BE49-F238E27FC236}">
                <a16:creationId xmlns:a16="http://schemas.microsoft.com/office/drawing/2014/main" id="{CD225DFA-B29E-4254-9047-6BA98F48DA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72" y="2202695"/>
            <a:ext cx="790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E" descr="Colours 2 alphabets">
            <a:extLst>
              <a:ext uri="{FF2B5EF4-FFF2-40B4-BE49-F238E27FC236}">
                <a16:creationId xmlns:a16="http://schemas.microsoft.com/office/drawing/2014/main" id="{E747535C-2A52-4421-8D22-630C32D192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92" y="2202695"/>
            <a:ext cx="657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" descr="Colours 2 alphabets">
            <a:extLst>
              <a:ext uri="{FF2B5EF4-FFF2-40B4-BE49-F238E27FC236}">
                <a16:creationId xmlns:a16="http://schemas.microsoft.com/office/drawing/2014/main" id="{BCCD91FF-9D2C-4301-B312-30AACC36B5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787341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H" descr="Colours 2 alphabets">
            <a:extLst>
              <a:ext uri="{FF2B5EF4-FFF2-40B4-BE49-F238E27FC236}">
                <a16:creationId xmlns:a16="http://schemas.microsoft.com/office/drawing/2014/main" id="{853F34A6-4DA7-4038-90AC-4EE76431B4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83" y="3594309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" descr="Colours 2 alphabets">
            <a:extLst>
              <a:ext uri="{FF2B5EF4-FFF2-40B4-BE49-F238E27FC236}">
                <a16:creationId xmlns:a16="http://schemas.microsoft.com/office/drawing/2014/main" id="{DE16ACCD-0C6C-4508-9668-188A8A4808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64" y="3594309"/>
            <a:ext cx="371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L" descr="Colours 2 alphabets">
            <a:extLst>
              <a:ext uri="{FF2B5EF4-FFF2-40B4-BE49-F238E27FC236}">
                <a16:creationId xmlns:a16="http://schemas.microsoft.com/office/drawing/2014/main" id="{565146B2-4B67-4F92-8031-4D9046099C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01" y="3601411"/>
            <a:ext cx="638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O1" descr="Colours 2 alphabets">
            <a:extLst>
              <a:ext uri="{FF2B5EF4-FFF2-40B4-BE49-F238E27FC236}">
                <a16:creationId xmlns:a16="http://schemas.microsoft.com/office/drawing/2014/main" id="{9EC29F00-17E7-4703-B365-A666263C7B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00" y="758120"/>
            <a:ext cx="77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R" descr="Colours 2 alphabets">
            <a:extLst>
              <a:ext uri="{FF2B5EF4-FFF2-40B4-BE49-F238E27FC236}">
                <a16:creationId xmlns:a16="http://schemas.microsoft.com/office/drawing/2014/main" id="{BEE29775-ABE5-4909-8E41-9CD39BECFD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53" y="3594309"/>
            <a:ext cx="790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T" descr="Colours 2 alphabets">
            <a:extLst>
              <a:ext uri="{FF2B5EF4-FFF2-40B4-BE49-F238E27FC236}">
                <a16:creationId xmlns:a16="http://schemas.microsoft.com/office/drawing/2014/main" id="{77A2BC7E-D4CE-4F24-8AD6-CAC9D3F8A4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92" y="3578810"/>
            <a:ext cx="790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O2" descr="Colours 2 alphabets">
            <a:extLst>
              <a:ext uri="{FF2B5EF4-FFF2-40B4-BE49-F238E27FC236}">
                <a16:creationId xmlns:a16="http://schemas.microsoft.com/office/drawing/2014/main" id="{914BA015-D571-4598-BA5D-91F3D30AA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84" y="781127"/>
            <a:ext cx="77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BOTÃO2">
            <a:extLst>
              <a:ext uri="{FF2B5EF4-FFF2-40B4-BE49-F238E27FC236}">
                <a16:creationId xmlns:a16="http://schemas.microsoft.com/office/drawing/2014/main" id="{5556C836-67C9-44F9-8087-6FCAA5296FAA}"/>
              </a:ext>
            </a:extLst>
          </p:cNvPr>
          <p:cNvSpPr/>
          <p:nvPr/>
        </p:nvSpPr>
        <p:spPr>
          <a:xfrm>
            <a:off x="4329434" y="4824367"/>
            <a:ext cx="3491156" cy="187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BOTÃO1" descr="Change Gridline Colour - Quick Tip | Arte de arco iris, Explocion de  colores, Pantalla en movimient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85B512-2FA6-494F-AFB7-3EBF0BEF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65" y="4931808"/>
            <a:ext cx="3280870" cy="167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PLA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3D7B15-7694-461F-A7B6-E75CC1D11F99}"/>
              </a:ext>
            </a:extLst>
          </p:cNvPr>
          <p:cNvSpPr txBox="1"/>
          <p:nvPr/>
        </p:nvSpPr>
        <p:spPr>
          <a:xfrm>
            <a:off x="4718368" y="5227246"/>
            <a:ext cx="2755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</a:t>
            </a:r>
          </a:p>
        </p:txBody>
      </p:sp>
      <p:pic>
        <p:nvPicPr>
          <p:cNvPr id="52" name="menino">
            <a:extLst>
              <a:ext uri="{FF2B5EF4-FFF2-40B4-BE49-F238E27FC236}">
                <a16:creationId xmlns:a16="http://schemas.microsoft.com/office/drawing/2014/main" id="{5F6160D4-C5FB-4DD5-9EC5-A432B39515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21" y="588930"/>
            <a:ext cx="842609" cy="1144931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0AF69A11-00A5-466C-B6E2-F53ADB9FBEC6}"/>
              </a:ext>
            </a:extLst>
          </p:cNvPr>
          <p:cNvSpPr/>
          <p:nvPr/>
        </p:nvSpPr>
        <p:spPr>
          <a:xfrm>
            <a:off x="7820590" y="4787678"/>
            <a:ext cx="4754501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1619250" algn="l"/>
              </a:tabLst>
            </a:pPr>
            <a:r>
              <a:rPr lang="pt-BR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EA-Crítica</a:t>
            </a:r>
          </a:p>
          <a:p>
            <a:pPr algn="ctr">
              <a:tabLst>
                <a:tab pos="1619250" algn="l"/>
              </a:tabLst>
            </a:pPr>
            <a:r>
              <a:rPr lang="pt-B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Docente Patrícia Nascimento</a:t>
            </a:r>
            <a:endParaRPr lang="pt-BR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20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07148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48 -0.00046 L 0.18059 -0.0004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9 -0.00046 L 0.3052 -0.0020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2 -0.00208 L 0.42343 -0.0020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43 -0.00208 L 0.18242 0.2002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42 0.20023 L 0.30065 0.1969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65 0.19699 L -0.05261 0.4106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1 0.41065 L 0.06562 0.4122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2 0.41227 L 0.18385 0.4122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85 0.41227 L 0.30208 0.4122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08 0.41227 L 0.42031 0.40903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31 0.40903 L 0.53854 0.4078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854 0.40787 L 0.38541 0.6807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s Wallpaper GIF by Omer - Find &amp; Share on GIPHY">
            <a:extLst>
              <a:ext uri="{FF2B5EF4-FFF2-40B4-BE49-F238E27FC236}">
                <a16:creationId xmlns:a16="http://schemas.microsoft.com/office/drawing/2014/main" id="{D291B6B8-4299-49B6-8DA5-E04D4883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BFD55B-905E-490F-BC10-1F313E5049E0}"/>
              </a:ext>
            </a:extLst>
          </p:cNvPr>
          <p:cNvSpPr/>
          <p:nvPr/>
        </p:nvSpPr>
        <p:spPr>
          <a:xfrm>
            <a:off x="782782" y="232065"/>
            <a:ext cx="10626436" cy="1399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</a:rPr>
              <a:t>Vincula-se a perspectiva tecnocrática e comportamental</a:t>
            </a:r>
          </a:p>
        </p:txBody>
      </p:sp>
      <p:sp>
        <p:nvSpPr>
          <p:cNvPr id="7" name="CERTA">
            <a:extLst>
              <a:ext uri="{FF2B5EF4-FFF2-40B4-BE49-F238E27FC236}">
                <a16:creationId xmlns:a16="http://schemas.microsoft.com/office/drawing/2014/main" id="{3EB87F03-7D25-4507-8A22-9E361E4E0AB2}"/>
              </a:ext>
            </a:extLst>
          </p:cNvPr>
          <p:cNvSpPr/>
          <p:nvPr/>
        </p:nvSpPr>
        <p:spPr>
          <a:xfrm>
            <a:off x="1066800" y="1925784"/>
            <a:ext cx="10058400" cy="1399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Educação Ambiental Conservadora</a:t>
            </a:r>
          </a:p>
        </p:txBody>
      </p:sp>
      <p:sp>
        <p:nvSpPr>
          <p:cNvPr id="8" name="ERRADA1">
            <a:extLst>
              <a:ext uri="{FF2B5EF4-FFF2-40B4-BE49-F238E27FC236}">
                <a16:creationId xmlns:a16="http://schemas.microsoft.com/office/drawing/2014/main" id="{FC1C762D-6F29-4762-92F2-E98EB7217DA6}"/>
              </a:ext>
            </a:extLst>
          </p:cNvPr>
          <p:cNvSpPr/>
          <p:nvPr/>
        </p:nvSpPr>
        <p:spPr>
          <a:xfrm>
            <a:off x="1066800" y="3532908"/>
            <a:ext cx="10058400" cy="1399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Educação Ambiental Pragmática</a:t>
            </a:r>
          </a:p>
        </p:txBody>
      </p:sp>
      <p:sp>
        <p:nvSpPr>
          <p:cNvPr id="10" name="ERRADA2">
            <a:extLst>
              <a:ext uri="{FF2B5EF4-FFF2-40B4-BE49-F238E27FC236}">
                <a16:creationId xmlns:a16="http://schemas.microsoft.com/office/drawing/2014/main" id="{B266A836-FD6C-4848-B0D9-19743EE8BDFD}"/>
              </a:ext>
            </a:extLst>
          </p:cNvPr>
          <p:cNvSpPr/>
          <p:nvPr/>
        </p:nvSpPr>
        <p:spPr>
          <a:xfrm>
            <a:off x="1066800" y="5171208"/>
            <a:ext cx="10058400" cy="1399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Educação Ambiental Crítica</a:t>
            </a:r>
          </a:p>
        </p:txBody>
      </p:sp>
      <p:sp>
        <p:nvSpPr>
          <p:cNvPr id="2" name="VOLTA2">
            <a:extLst>
              <a:ext uri="{FF2B5EF4-FFF2-40B4-BE49-F238E27FC236}">
                <a16:creationId xmlns:a16="http://schemas.microsoft.com/office/drawing/2014/main" id="{08555C93-403F-4293-AFFB-56B79D1421BB}"/>
              </a:ext>
            </a:extLst>
          </p:cNvPr>
          <p:cNvSpPr/>
          <p:nvPr/>
        </p:nvSpPr>
        <p:spPr>
          <a:xfrm>
            <a:off x="336000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ESSA NÃO É A RESPOSTA CORRETA...</a:t>
            </a:r>
            <a:endParaRPr lang="pt-BR" sz="6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10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754084A3-034D-4ACA-8D3D-42957E0422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24" y="2431042"/>
            <a:ext cx="5122546" cy="43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TA">
            <a:extLst>
              <a:ext uri="{FF2B5EF4-FFF2-40B4-BE49-F238E27FC236}">
                <a16:creationId xmlns:a16="http://schemas.microsoft.com/office/drawing/2014/main" id="{3A992CF8-55CD-4955-87C7-A5D259A97AD3}"/>
              </a:ext>
            </a:extLst>
          </p:cNvPr>
          <p:cNvSpPr/>
          <p:nvPr/>
        </p:nvSpPr>
        <p:spPr>
          <a:xfrm>
            <a:off x="336000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PENSE MELHOR...</a:t>
            </a:r>
            <a:endParaRPr lang="pt-BR" sz="7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Pin de Fran Zinha en Fan girl | Emoticonos animados, Palabras coreanas,  Significado de letras chinas">
            <a:extLst>
              <a:ext uri="{FF2B5EF4-FFF2-40B4-BE49-F238E27FC236}">
                <a16:creationId xmlns:a16="http://schemas.microsoft.com/office/drawing/2014/main" id="{52352728-4537-4A3B-AD94-0726F0B896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24" y="2543724"/>
            <a:ext cx="5017770" cy="4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ERTA1">
            <a:hlinkClick r:id="rId5" action="ppaction://hlinksldjump"/>
            <a:extLst>
              <a:ext uri="{FF2B5EF4-FFF2-40B4-BE49-F238E27FC236}">
                <a16:creationId xmlns:a16="http://schemas.microsoft.com/office/drawing/2014/main" id="{53F151F9-1982-46AE-AD92-465C770293BC}"/>
              </a:ext>
            </a:extLst>
          </p:cNvPr>
          <p:cNvSpPr/>
          <p:nvPr/>
        </p:nvSpPr>
        <p:spPr>
          <a:xfrm>
            <a:off x="336000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8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PARABÉNS!</a:t>
            </a:r>
          </a:p>
          <a:p>
            <a:pPr algn="ctr"/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PULE 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CASA!!!</a:t>
            </a:r>
          </a:p>
        </p:txBody>
      </p:sp>
      <p:pic>
        <p:nvPicPr>
          <p:cNvPr id="16" name="Picture 6" descr="Pin oleh Oneone di Fan girl | Seni, Lucu, Stiker">
            <a:extLst>
              <a:ext uri="{FF2B5EF4-FFF2-40B4-BE49-F238E27FC236}">
                <a16:creationId xmlns:a16="http://schemas.microsoft.com/office/drawing/2014/main" id="{DD0519B9-B880-4CE2-B738-60B15CDCB2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19" y="3061420"/>
            <a:ext cx="4926330" cy="36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s Wallpaper GIF by Omer - Find &amp; Share on GIPHY">
            <a:extLst>
              <a:ext uri="{FF2B5EF4-FFF2-40B4-BE49-F238E27FC236}">
                <a16:creationId xmlns:a16="http://schemas.microsoft.com/office/drawing/2014/main" id="{D291B6B8-4299-49B6-8DA5-E04D4883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BFD55B-905E-490F-BC10-1F313E5049E0}"/>
              </a:ext>
            </a:extLst>
          </p:cNvPr>
          <p:cNvSpPr/>
          <p:nvPr/>
        </p:nvSpPr>
        <p:spPr>
          <a:xfrm>
            <a:off x="782782" y="232065"/>
            <a:ext cx="10626436" cy="13993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</a:rPr>
              <a:t>Está voltada para a solução de problemas a partir de normas a serem seguidas</a:t>
            </a:r>
          </a:p>
        </p:txBody>
      </p:sp>
      <p:sp>
        <p:nvSpPr>
          <p:cNvPr id="7" name="ERRADA2">
            <a:extLst>
              <a:ext uri="{FF2B5EF4-FFF2-40B4-BE49-F238E27FC236}">
                <a16:creationId xmlns:a16="http://schemas.microsoft.com/office/drawing/2014/main" id="{3EB87F03-7D25-4507-8A22-9E361E4E0AB2}"/>
              </a:ext>
            </a:extLst>
          </p:cNvPr>
          <p:cNvSpPr/>
          <p:nvPr/>
        </p:nvSpPr>
        <p:spPr>
          <a:xfrm>
            <a:off x="1066800" y="1925784"/>
            <a:ext cx="10058400" cy="13993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Educação Ambiental Conservadora</a:t>
            </a:r>
          </a:p>
        </p:txBody>
      </p:sp>
      <p:sp>
        <p:nvSpPr>
          <p:cNvPr id="8" name="ERRADA1">
            <a:extLst>
              <a:ext uri="{FF2B5EF4-FFF2-40B4-BE49-F238E27FC236}">
                <a16:creationId xmlns:a16="http://schemas.microsoft.com/office/drawing/2014/main" id="{FC1C762D-6F29-4762-92F2-E98EB7217DA6}"/>
              </a:ext>
            </a:extLst>
          </p:cNvPr>
          <p:cNvSpPr/>
          <p:nvPr/>
        </p:nvSpPr>
        <p:spPr>
          <a:xfrm>
            <a:off x="1066800" y="3532908"/>
            <a:ext cx="10058400" cy="13993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Educação Ambiental Crítica</a:t>
            </a:r>
          </a:p>
        </p:txBody>
      </p:sp>
      <p:sp>
        <p:nvSpPr>
          <p:cNvPr id="10" name="CERTA">
            <a:extLst>
              <a:ext uri="{FF2B5EF4-FFF2-40B4-BE49-F238E27FC236}">
                <a16:creationId xmlns:a16="http://schemas.microsoft.com/office/drawing/2014/main" id="{B266A836-FD6C-4848-B0D9-19743EE8BDFD}"/>
              </a:ext>
            </a:extLst>
          </p:cNvPr>
          <p:cNvSpPr/>
          <p:nvPr/>
        </p:nvSpPr>
        <p:spPr>
          <a:xfrm>
            <a:off x="1066800" y="5171208"/>
            <a:ext cx="10058400" cy="13993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Educação Ambiental Pragmática</a:t>
            </a:r>
          </a:p>
        </p:txBody>
      </p:sp>
      <p:sp>
        <p:nvSpPr>
          <p:cNvPr id="2" name="VOLTA3">
            <a:extLst>
              <a:ext uri="{FF2B5EF4-FFF2-40B4-BE49-F238E27FC236}">
                <a16:creationId xmlns:a16="http://schemas.microsoft.com/office/drawing/2014/main" id="{65A3D027-0CCD-4A58-943E-A07CE6793639}"/>
              </a:ext>
            </a:extLst>
          </p:cNvPr>
          <p:cNvSpPr/>
          <p:nvPr/>
        </p:nvSpPr>
        <p:spPr>
          <a:xfrm>
            <a:off x="336000" y="124214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 b="1" dirty="0">
              <a:ln w="10160">
                <a:solidFill>
                  <a:srgbClr val="00321E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9600" b="1" dirty="0">
                <a:ln w="10160">
                  <a:solidFill>
                    <a:srgbClr val="00321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TENTE OUTRA VEZ...</a:t>
            </a:r>
            <a:endParaRPr lang="pt-BR" sz="6600" b="1" dirty="0">
              <a:ln w="10160">
                <a:solidFill>
                  <a:srgbClr val="00321E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8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37DEEB33-C6E8-4CFB-BAAE-D42132E61B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49" y="2092992"/>
            <a:ext cx="5326380" cy="46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TA">
            <a:extLst>
              <a:ext uri="{FF2B5EF4-FFF2-40B4-BE49-F238E27FC236}">
                <a16:creationId xmlns:a16="http://schemas.microsoft.com/office/drawing/2014/main" id="{7448B99B-247D-4AD0-AF21-06FD80E99F58}"/>
              </a:ext>
            </a:extLst>
          </p:cNvPr>
          <p:cNvSpPr/>
          <p:nvPr/>
        </p:nvSpPr>
        <p:spPr>
          <a:xfrm>
            <a:off x="336000" y="12882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PENSE MELHOR...</a:t>
            </a:r>
            <a:endParaRPr lang="pt-BR" sz="7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Pin de Fran Zinha en Fan girl | Emoticonos animados, Palabras coreanas,  Significado de letras chinas">
            <a:extLst>
              <a:ext uri="{FF2B5EF4-FFF2-40B4-BE49-F238E27FC236}">
                <a16:creationId xmlns:a16="http://schemas.microsoft.com/office/drawing/2014/main" id="{62501E4A-3E7B-4906-9B7A-AC1B86C7D8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24" y="2546027"/>
            <a:ext cx="5017770" cy="4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ERTA1">
            <a:hlinkClick r:id="rId5" action="ppaction://hlinksldjump"/>
            <a:extLst>
              <a:ext uri="{FF2B5EF4-FFF2-40B4-BE49-F238E27FC236}">
                <a16:creationId xmlns:a16="http://schemas.microsoft.com/office/drawing/2014/main" id="{C31BBF9F-A1DC-423C-9515-DF55EBB6B3E4}"/>
              </a:ext>
            </a:extLst>
          </p:cNvPr>
          <p:cNvSpPr/>
          <p:nvPr/>
        </p:nvSpPr>
        <p:spPr>
          <a:xfrm>
            <a:off x="336000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8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PARABÉNS!</a:t>
            </a:r>
          </a:p>
          <a:p>
            <a:pPr algn="ctr"/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PULE 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CASAS!!!</a:t>
            </a:r>
          </a:p>
        </p:txBody>
      </p:sp>
      <p:pic>
        <p:nvPicPr>
          <p:cNvPr id="16" name="Picture 6" descr="Pin oleh Oneone di Fan girl | Seni, Lucu, Stiker">
            <a:extLst>
              <a:ext uri="{FF2B5EF4-FFF2-40B4-BE49-F238E27FC236}">
                <a16:creationId xmlns:a16="http://schemas.microsoft.com/office/drawing/2014/main" id="{39249FF0-8D74-478B-8018-7F88CBEEA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19" y="3061420"/>
            <a:ext cx="4926330" cy="36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s Wallpaper GIF by Omer - Find &amp; Share on GIPHY">
            <a:extLst>
              <a:ext uri="{FF2B5EF4-FFF2-40B4-BE49-F238E27FC236}">
                <a16:creationId xmlns:a16="http://schemas.microsoft.com/office/drawing/2014/main" id="{D291B6B8-4299-49B6-8DA5-E04D4883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BFD55B-905E-490F-BC10-1F313E5049E0}"/>
              </a:ext>
            </a:extLst>
          </p:cNvPr>
          <p:cNvSpPr/>
          <p:nvPr/>
        </p:nvSpPr>
        <p:spPr>
          <a:xfrm>
            <a:off x="782782" y="232065"/>
            <a:ext cx="10626436" cy="13993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</a:rPr>
              <a:t>Foi a mais recente Conferência do Meio Ambiente</a:t>
            </a:r>
          </a:p>
        </p:txBody>
      </p:sp>
      <p:sp>
        <p:nvSpPr>
          <p:cNvPr id="7" name="ERRADA1">
            <a:extLst>
              <a:ext uri="{FF2B5EF4-FFF2-40B4-BE49-F238E27FC236}">
                <a16:creationId xmlns:a16="http://schemas.microsoft.com/office/drawing/2014/main" id="{3EB87F03-7D25-4507-8A22-9E361E4E0AB2}"/>
              </a:ext>
            </a:extLst>
          </p:cNvPr>
          <p:cNvSpPr/>
          <p:nvPr/>
        </p:nvSpPr>
        <p:spPr>
          <a:xfrm>
            <a:off x="1066800" y="1925784"/>
            <a:ext cx="10058400" cy="13993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Acordo de Paris</a:t>
            </a:r>
          </a:p>
        </p:txBody>
      </p:sp>
      <p:sp>
        <p:nvSpPr>
          <p:cNvPr id="8" name="CERTA">
            <a:extLst>
              <a:ext uri="{FF2B5EF4-FFF2-40B4-BE49-F238E27FC236}">
                <a16:creationId xmlns:a16="http://schemas.microsoft.com/office/drawing/2014/main" id="{FC1C762D-6F29-4762-92F2-E98EB7217DA6}"/>
              </a:ext>
            </a:extLst>
          </p:cNvPr>
          <p:cNvSpPr/>
          <p:nvPr/>
        </p:nvSpPr>
        <p:spPr>
          <a:xfrm>
            <a:off x="1066800" y="3532908"/>
            <a:ext cx="10058400" cy="13993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COP26</a:t>
            </a:r>
          </a:p>
        </p:txBody>
      </p:sp>
      <p:sp>
        <p:nvSpPr>
          <p:cNvPr id="10" name="ERRADA2">
            <a:extLst>
              <a:ext uri="{FF2B5EF4-FFF2-40B4-BE49-F238E27FC236}">
                <a16:creationId xmlns:a16="http://schemas.microsoft.com/office/drawing/2014/main" id="{B266A836-FD6C-4848-B0D9-19743EE8BDFD}"/>
              </a:ext>
            </a:extLst>
          </p:cNvPr>
          <p:cNvSpPr/>
          <p:nvPr/>
        </p:nvSpPr>
        <p:spPr>
          <a:xfrm>
            <a:off x="1066800" y="5171208"/>
            <a:ext cx="10058400" cy="13993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Protocolo de Montreal</a:t>
            </a:r>
          </a:p>
        </p:txBody>
      </p:sp>
      <p:sp>
        <p:nvSpPr>
          <p:cNvPr id="2" name="VOLTA">
            <a:extLst>
              <a:ext uri="{FF2B5EF4-FFF2-40B4-BE49-F238E27FC236}">
                <a16:creationId xmlns:a16="http://schemas.microsoft.com/office/drawing/2014/main" id="{BB2375FD-9EA6-4CC1-895E-4624141A846A}"/>
              </a:ext>
            </a:extLst>
          </p:cNvPr>
          <p:cNvSpPr/>
          <p:nvPr/>
        </p:nvSpPr>
        <p:spPr>
          <a:xfrm>
            <a:off x="336000" y="212633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PENSE MELHOR...</a:t>
            </a:r>
            <a:endParaRPr lang="pt-BR" sz="7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Pin de Fran Zinha en Fan girl | Emoticonos animados, Palabras coreanas,  Significado de letras chinas">
            <a:extLst>
              <a:ext uri="{FF2B5EF4-FFF2-40B4-BE49-F238E27FC236}">
                <a16:creationId xmlns:a16="http://schemas.microsoft.com/office/drawing/2014/main" id="{6CE5E574-4B01-4835-95DD-5C694742D5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24" y="2629840"/>
            <a:ext cx="5017770" cy="4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TA2">
            <a:extLst>
              <a:ext uri="{FF2B5EF4-FFF2-40B4-BE49-F238E27FC236}">
                <a16:creationId xmlns:a16="http://schemas.microsoft.com/office/drawing/2014/main" id="{4098F3D6-9FF0-40D3-B641-E3FD0619C4CC}"/>
              </a:ext>
            </a:extLst>
          </p:cNvPr>
          <p:cNvSpPr/>
          <p:nvPr/>
        </p:nvSpPr>
        <p:spPr>
          <a:xfrm>
            <a:off x="336000" y="212633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ESSA NÃO É A RESPOSTA CORRETA...</a:t>
            </a:r>
            <a:endParaRPr lang="pt-BR" sz="6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10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445C931B-6DCA-4CBB-988B-AABB51B415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24" y="2517158"/>
            <a:ext cx="5122546" cy="43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ERTA1">
            <a:hlinkClick r:id="rId5" action="ppaction://hlinksldjump"/>
            <a:extLst>
              <a:ext uri="{FF2B5EF4-FFF2-40B4-BE49-F238E27FC236}">
                <a16:creationId xmlns:a16="http://schemas.microsoft.com/office/drawing/2014/main" id="{12591A97-8D74-45DE-B720-93180DFB82B4}"/>
              </a:ext>
            </a:extLst>
          </p:cNvPr>
          <p:cNvSpPr/>
          <p:nvPr/>
        </p:nvSpPr>
        <p:spPr>
          <a:xfrm>
            <a:off x="336000" y="20700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8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PARABÉNS!</a:t>
            </a:r>
          </a:p>
          <a:p>
            <a:pPr algn="ctr"/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PULE 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CASA!!!</a:t>
            </a:r>
          </a:p>
        </p:txBody>
      </p:sp>
      <p:pic>
        <p:nvPicPr>
          <p:cNvPr id="16" name="Picture 6" descr="Pin oleh Oneone di Fan girl | Seni, Lucu, Stiker">
            <a:extLst>
              <a:ext uri="{FF2B5EF4-FFF2-40B4-BE49-F238E27FC236}">
                <a16:creationId xmlns:a16="http://schemas.microsoft.com/office/drawing/2014/main" id="{C3325865-189A-471A-B6E7-41B0C09D8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19" y="3141903"/>
            <a:ext cx="4926330" cy="36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B8E4689-F098-4491-A108-A02C43105714}"/>
              </a:ext>
            </a:extLst>
          </p:cNvPr>
          <p:cNvSpPr/>
          <p:nvPr/>
        </p:nvSpPr>
        <p:spPr>
          <a:xfrm>
            <a:off x="1288480" y="5264725"/>
            <a:ext cx="1620000" cy="964800"/>
          </a:xfrm>
          <a:prstGeom prst="rect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390A04-2749-4AC6-A030-4D1B74A61E1C}"/>
              </a:ext>
            </a:extLst>
          </p:cNvPr>
          <p:cNvSpPr/>
          <p:nvPr/>
        </p:nvSpPr>
        <p:spPr>
          <a:xfrm>
            <a:off x="2895366" y="5264725"/>
            <a:ext cx="1620000" cy="964800"/>
          </a:xfrm>
          <a:prstGeom prst="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D465B1A-AD80-4C6C-80CC-A5A7210BA090}"/>
              </a:ext>
            </a:extLst>
          </p:cNvPr>
          <p:cNvSpPr/>
          <p:nvPr/>
        </p:nvSpPr>
        <p:spPr>
          <a:xfrm>
            <a:off x="2895366" y="4294474"/>
            <a:ext cx="1620000" cy="96480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47A3BB1-8AF2-490D-A854-D8DA14DA9157}"/>
              </a:ext>
            </a:extLst>
          </p:cNvPr>
          <p:cNvSpPr/>
          <p:nvPr/>
        </p:nvSpPr>
        <p:spPr>
          <a:xfrm>
            <a:off x="2894623" y="3336434"/>
            <a:ext cx="1620000" cy="964800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CB3831-3507-4616-BE17-208927DA0572}"/>
              </a:ext>
            </a:extLst>
          </p:cNvPr>
          <p:cNvSpPr/>
          <p:nvPr/>
        </p:nvSpPr>
        <p:spPr>
          <a:xfrm>
            <a:off x="6134437" y="4309492"/>
            <a:ext cx="1620000" cy="964800"/>
          </a:xfrm>
          <a:prstGeom prst="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A60BB96-CA05-4786-81F3-CA96B0C745C4}"/>
              </a:ext>
            </a:extLst>
          </p:cNvPr>
          <p:cNvSpPr/>
          <p:nvPr/>
        </p:nvSpPr>
        <p:spPr>
          <a:xfrm>
            <a:off x="4514623" y="3341885"/>
            <a:ext cx="1620000" cy="964800"/>
          </a:xfrm>
          <a:prstGeom prst="rect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33087B3-A643-4B19-9C32-056248F09FB3}"/>
              </a:ext>
            </a:extLst>
          </p:cNvPr>
          <p:cNvSpPr/>
          <p:nvPr/>
        </p:nvSpPr>
        <p:spPr>
          <a:xfrm>
            <a:off x="7753880" y="5269335"/>
            <a:ext cx="1620000" cy="96480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C7FD09F-6F7B-47A6-8048-4FF291BBDF41}"/>
              </a:ext>
            </a:extLst>
          </p:cNvPr>
          <p:cNvSpPr/>
          <p:nvPr/>
        </p:nvSpPr>
        <p:spPr>
          <a:xfrm>
            <a:off x="9373323" y="5266606"/>
            <a:ext cx="1620000" cy="964800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6A9D698-EE02-4E9E-9EA5-7A51BEAAA239}"/>
              </a:ext>
            </a:extLst>
          </p:cNvPr>
          <p:cNvSpPr/>
          <p:nvPr/>
        </p:nvSpPr>
        <p:spPr>
          <a:xfrm>
            <a:off x="9373323" y="2371473"/>
            <a:ext cx="1620000" cy="96480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81D3E4F-13AE-4FBB-8903-52488480CCE5}"/>
              </a:ext>
            </a:extLst>
          </p:cNvPr>
          <p:cNvSpPr/>
          <p:nvPr/>
        </p:nvSpPr>
        <p:spPr>
          <a:xfrm>
            <a:off x="9373323" y="4302088"/>
            <a:ext cx="1620000" cy="964800"/>
          </a:xfrm>
          <a:prstGeom prst="rect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6221BDE-27A6-4E24-BFC1-BDADBB217AE6}"/>
              </a:ext>
            </a:extLst>
          </p:cNvPr>
          <p:cNvSpPr/>
          <p:nvPr/>
        </p:nvSpPr>
        <p:spPr>
          <a:xfrm>
            <a:off x="9373323" y="1408308"/>
            <a:ext cx="1620000" cy="964800"/>
          </a:xfrm>
          <a:prstGeom prst="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B557613-97B8-4089-97AB-6544D88972E3}"/>
              </a:ext>
            </a:extLst>
          </p:cNvPr>
          <p:cNvSpPr/>
          <p:nvPr/>
        </p:nvSpPr>
        <p:spPr>
          <a:xfrm>
            <a:off x="9373323" y="3336866"/>
            <a:ext cx="1620000" cy="964800"/>
          </a:xfrm>
          <a:prstGeom prst="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6F4D60F-38CA-415E-992E-F47D4D6C4647}"/>
              </a:ext>
            </a:extLst>
          </p:cNvPr>
          <p:cNvSpPr/>
          <p:nvPr/>
        </p:nvSpPr>
        <p:spPr>
          <a:xfrm>
            <a:off x="6133880" y="1404932"/>
            <a:ext cx="1620000" cy="964800"/>
          </a:xfrm>
          <a:prstGeom prst="rect">
            <a:avLst/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850CA8B-6CD7-4315-8B7E-2589F6B55E73}"/>
              </a:ext>
            </a:extLst>
          </p:cNvPr>
          <p:cNvSpPr/>
          <p:nvPr/>
        </p:nvSpPr>
        <p:spPr>
          <a:xfrm>
            <a:off x="4514623" y="1398939"/>
            <a:ext cx="1620000" cy="96480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6EB615A5-7E01-4B1E-BFA5-5A9EE0A295BB}"/>
              </a:ext>
            </a:extLst>
          </p:cNvPr>
          <p:cNvSpPr/>
          <p:nvPr/>
        </p:nvSpPr>
        <p:spPr>
          <a:xfrm>
            <a:off x="7753880" y="1411037"/>
            <a:ext cx="1620000" cy="964800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B80AF50F-16D1-4937-958E-C54467C4014F}"/>
              </a:ext>
            </a:extLst>
          </p:cNvPr>
          <p:cNvSpPr/>
          <p:nvPr/>
        </p:nvSpPr>
        <p:spPr>
          <a:xfrm>
            <a:off x="2893001" y="1398939"/>
            <a:ext cx="1620000" cy="964800"/>
          </a:xfrm>
          <a:prstGeom prst="rect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A6AFF236-0405-46E9-90A2-2D30DA9504DE}"/>
              </a:ext>
            </a:extLst>
          </p:cNvPr>
          <p:cNvSpPr/>
          <p:nvPr/>
        </p:nvSpPr>
        <p:spPr>
          <a:xfrm>
            <a:off x="1288480" y="1400423"/>
            <a:ext cx="1620000" cy="964800"/>
          </a:xfrm>
          <a:prstGeom prst="rect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62D48E-4E11-4854-BEDE-B15516A7EAF0}"/>
              </a:ext>
            </a:extLst>
          </p:cNvPr>
          <p:cNvSpPr/>
          <p:nvPr/>
        </p:nvSpPr>
        <p:spPr>
          <a:xfrm>
            <a:off x="6133880" y="3343582"/>
            <a:ext cx="1620000" cy="964800"/>
          </a:xfrm>
          <a:prstGeom prst="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7554317-C93F-4C38-A792-F89E8D2E1817}"/>
              </a:ext>
            </a:extLst>
          </p:cNvPr>
          <p:cNvSpPr/>
          <p:nvPr/>
        </p:nvSpPr>
        <p:spPr>
          <a:xfrm>
            <a:off x="6133880" y="5270660"/>
            <a:ext cx="1620000" cy="964800"/>
          </a:xfrm>
          <a:prstGeom prst="rect">
            <a:avLst/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AVANÇ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404ECCB-1E24-45F1-B21E-69C7C1DBD3EB}"/>
              </a:ext>
            </a:extLst>
          </p:cNvPr>
          <p:cNvSpPr/>
          <p:nvPr/>
        </p:nvSpPr>
        <p:spPr>
          <a:xfrm>
            <a:off x="4696264" y="241726"/>
            <a:ext cx="2799471" cy="9648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b="1" dirty="0">
                <a:ln>
                  <a:solidFill>
                    <a:sysClr val="windowText" lastClr="000000"/>
                  </a:solidFill>
                </a:ln>
              </a:rPr>
              <a:t>AVANÇAR CASAS</a:t>
            </a:r>
          </a:p>
        </p:txBody>
      </p:sp>
      <p:pic>
        <p:nvPicPr>
          <p:cNvPr id="2052" name="Picture 4" descr="PÁGINA INICIAL | sintejur">
            <a:extLst>
              <a:ext uri="{FF2B5EF4-FFF2-40B4-BE49-F238E27FC236}">
                <a16:creationId xmlns:a16="http://schemas.microsoft.com/office/drawing/2014/main" id="{47495BD9-C294-41E4-A5B5-951F3DFEF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6" b="38653"/>
          <a:stretch/>
        </p:blipFill>
        <p:spPr bwMode="auto">
          <a:xfrm>
            <a:off x="5638157" y="833890"/>
            <a:ext cx="1431974" cy="3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085E847-105B-47E0-91F9-E03EFA51F09E}"/>
              </a:ext>
            </a:extLst>
          </p:cNvPr>
          <p:cNvSpPr/>
          <p:nvPr/>
        </p:nvSpPr>
        <p:spPr>
          <a:xfrm>
            <a:off x="387458" y="4968791"/>
            <a:ext cx="887908" cy="1517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DDEE6314-938E-4674-B50D-03118E88B3E3}"/>
              </a:ext>
            </a:extLst>
          </p:cNvPr>
          <p:cNvSpPr/>
          <p:nvPr/>
        </p:nvSpPr>
        <p:spPr>
          <a:xfrm>
            <a:off x="1272562" y="170619"/>
            <a:ext cx="3219964" cy="1098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Clique 1 vez!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C33F800-3055-4A3D-BF48-AFB26532FD7E}"/>
              </a:ext>
            </a:extLst>
          </p:cNvPr>
          <p:cNvSpPr/>
          <p:nvPr/>
        </p:nvSpPr>
        <p:spPr>
          <a:xfrm>
            <a:off x="8563880" y="241726"/>
            <a:ext cx="2878505" cy="29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>
                  <a:solidFill>
                    <a:sysClr val="windowText" lastClr="000000"/>
                  </a:solidFill>
                </a:ln>
              </a:rPr>
              <a:t>PONTUAÇÃO: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CDA0CE4-9054-42F4-9E13-531DC785D31A}"/>
              </a:ext>
            </a:extLst>
          </p:cNvPr>
          <p:cNvSpPr/>
          <p:nvPr/>
        </p:nvSpPr>
        <p:spPr>
          <a:xfrm>
            <a:off x="8563878" y="540919"/>
            <a:ext cx="2878505" cy="6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2044537-C928-4D41-BB55-56F8349FD625}"/>
              </a:ext>
            </a:extLst>
          </p:cNvPr>
          <p:cNvSpPr/>
          <p:nvPr/>
        </p:nvSpPr>
        <p:spPr>
          <a:xfrm>
            <a:off x="8563878" y="540919"/>
            <a:ext cx="2878505" cy="6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100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FA7D035B-DD73-4384-8BBB-CDFB82D300D0}"/>
              </a:ext>
            </a:extLst>
          </p:cNvPr>
          <p:cNvSpPr/>
          <p:nvPr/>
        </p:nvSpPr>
        <p:spPr>
          <a:xfrm>
            <a:off x="8563878" y="540919"/>
            <a:ext cx="2878505" cy="6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200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45ED9DF-0F8D-4C69-AA5D-8303BD3DE9EA}"/>
              </a:ext>
            </a:extLst>
          </p:cNvPr>
          <p:cNvSpPr/>
          <p:nvPr/>
        </p:nvSpPr>
        <p:spPr>
          <a:xfrm>
            <a:off x="8563878" y="540919"/>
            <a:ext cx="2878505" cy="6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300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0F4ABD78-8F58-4C4A-BCDA-599F3148945F}"/>
              </a:ext>
            </a:extLst>
          </p:cNvPr>
          <p:cNvSpPr/>
          <p:nvPr/>
        </p:nvSpPr>
        <p:spPr>
          <a:xfrm>
            <a:off x="8563878" y="540919"/>
            <a:ext cx="2878505" cy="6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400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8C67F882-4859-486B-AEA2-53E245979F79}"/>
              </a:ext>
            </a:extLst>
          </p:cNvPr>
          <p:cNvSpPr/>
          <p:nvPr/>
        </p:nvSpPr>
        <p:spPr>
          <a:xfrm>
            <a:off x="8563878" y="540919"/>
            <a:ext cx="2878505" cy="6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500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447045EA-5440-40A0-9110-DD0F70984450}"/>
              </a:ext>
            </a:extLst>
          </p:cNvPr>
          <p:cNvSpPr/>
          <p:nvPr/>
        </p:nvSpPr>
        <p:spPr>
          <a:xfrm>
            <a:off x="8563878" y="540919"/>
            <a:ext cx="2878505" cy="6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600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1CFACAB8-6540-4AC4-AA07-D0A37B110938}"/>
              </a:ext>
            </a:extLst>
          </p:cNvPr>
          <p:cNvSpPr/>
          <p:nvPr/>
        </p:nvSpPr>
        <p:spPr>
          <a:xfrm>
            <a:off x="8563878" y="540919"/>
            <a:ext cx="2878505" cy="6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700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55D317A4-58E7-49C3-A887-EF794228F52B}"/>
              </a:ext>
            </a:extLst>
          </p:cNvPr>
          <p:cNvSpPr/>
          <p:nvPr/>
        </p:nvSpPr>
        <p:spPr>
          <a:xfrm>
            <a:off x="8563878" y="540919"/>
            <a:ext cx="2878505" cy="6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800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DF343F64-82A8-4297-AFE0-F181871FAD10}"/>
              </a:ext>
            </a:extLst>
          </p:cNvPr>
          <p:cNvSpPr/>
          <p:nvPr/>
        </p:nvSpPr>
        <p:spPr>
          <a:xfrm>
            <a:off x="8563878" y="540919"/>
            <a:ext cx="2878505" cy="6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900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CCEB39E-0081-4515-911E-A936525A1D93}"/>
              </a:ext>
            </a:extLst>
          </p:cNvPr>
          <p:cNvCxnSpPr/>
          <p:nvPr/>
        </p:nvCxnSpPr>
        <p:spPr>
          <a:xfrm>
            <a:off x="1286630" y="6229524"/>
            <a:ext cx="3226371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86F32D6-3D28-4DE0-A706-91371F52CDCB}"/>
              </a:ext>
            </a:extLst>
          </p:cNvPr>
          <p:cNvCxnSpPr/>
          <p:nvPr/>
        </p:nvCxnSpPr>
        <p:spPr>
          <a:xfrm flipV="1">
            <a:off x="4513001" y="4308382"/>
            <a:ext cx="0" cy="192114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A944E79-F4A7-4487-95CE-E1F0E8AA00B6}"/>
              </a:ext>
            </a:extLst>
          </p:cNvPr>
          <p:cNvCxnSpPr/>
          <p:nvPr/>
        </p:nvCxnSpPr>
        <p:spPr>
          <a:xfrm>
            <a:off x="4513001" y="4308382"/>
            <a:ext cx="1620879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96CE08C-D8A7-4735-84F9-BE857CE01E3B}"/>
              </a:ext>
            </a:extLst>
          </p:cNvPr>
          <p:cNvCxnSpPr/>
          <p:nvPr/>
        </p:nvCxnSpPr>
        <p:spPr>
          <a:xfrm>
            <a:off x="6133880" y="4308382"/>
            <a:ext cx="0" cy="192114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8B8D92DE-E416-483D-B39F-BCA363DFC5C1}"/>
              </a:ext>
            </a:extLst>
          </p:cNvPr>
          <p:cNvCxnSpPr/>
          <p:nvPr/>
        </p:nvCxnSpPr>
        <p:spPr>
          <a:xfrm>
            <a:off x="6133880" y="6229524"/>
            <a:ext cx="485944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1D27EFE7-172E-4892-BB9A-21D931E5CF61}"/>
              </a:ext>
            </a:extLst>
          </p:cNvPr>
          <p:cNvCxnSpPr/>
          <p:nvPr/>
        </p:nvCxnSpPr>
        <p:spPr>
          <a:xfrm flipV="1">
            <a:off x="10993323" y="1408308"/>
            <a:ext cx="0" cy="482121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31B8CE90-D5BA-40E8-AD98-6F8C997D382B}"/>
              </a:ext>
            </a:extLst>
          </p:cNvPr>
          <p:cNvCxnSpPr/>
          <p:nvPr/>
        </p:nvCxnSpPr>
        <p:spPr>
          <a:xfrm flipH="1">
            <a:off x="1286630" y="1398939"/>
            <a:ext cx="970669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978F3B03-9CD3-4E53-85E5-6521B77D2600}"/>
              </a:ext>
            </a:extLst>
          </p:cNvPr>
          <p:cNvCxnSpPr/>
          <p:nvPr/>
        </p:nvCxnSpPr>
        <p:spPr>
          <a:xfrm>
            <a:off x="1286630" y="2363739"/>
            <a:ext cx="808669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Conector reto 2048">
            <a:extLst>
              <a:ext uri="{FF2B5EF4-FFF2-40B4-BE49-F238E27FC236}">
                <a16:creationId xmlns:a16="http://schemas.microsoft.com/office/drawing/2014/main" id="{E4D4884A-C066-47B7-BC1F-CDF11CAD8DA5}"/>
              </a:ext>
            </a:extLst>
          </p:cNvPr>
          <p:cNvCxnSpPr/>
          <p:nvPr/>
        </p:nvCxnSpPr>
        <p:spPr>
          <a:xfrm>
            <a:off x="9373323" y="2363739"/>
            <a:ext cx="0" cy="291055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Conector reto 2052">
            <a:extLst>
              <a:ext uri="{FF2B5EF4-FFF2-40B4-BE49-F238E27FC236}">
                <a16:creationId xmlns:a16="http://schemas.microsoft.com/office/drawing/2014/main" id="{7391978F-FAEB-447A-9D7D-80A5FB1A4BD7}"/>
              </a:ext>
            </a:extLst>
          </p:cNvPr>
          <p:cNvCxnSpPr/>
          <p:nvPr/>
        </p:nvCxnSpPr>
        <p:spPr>
          <a:xfrm flipH="1">
            <a:off x="7753880" y="5266606"/>
            <a:ext cx="1619443" cy="76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Conector reto 2056">
            <a:extLst>
              <a:ext uri="{FF2B5EF4-FFF2-40B4-BE49-F238E27FC236}">
                <a16:creationId xmlns:a16="http://schemas.microsoft.com/office/drawing/2014/main" id="{59A63BB0-FE3A-4AFC-94B2-E69027C42783}"/>
              </a:ext>
            </a:extLst>
          </p:cNvPr>
          <p:cNvCxnSpPr/>
          <p:nvPr/>
        </p:nvCxnSpPr>
        <p:spPr>
          <a:xfrm flipV="1">
            <a:off x="7753880" y="3336273"/>
            <a:ext cx="0" cy="193801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Conector reto 2058">
            <a:extLst>
              <a:ext uri="{FF2B5EF4-FFF2-40B4-BE49-F238E27FC236}">
                <a16:creationId xmlns:a16="http://schemas.microsoft.com/office/drawing/2014/main" id="{28530549-C320-4953-9CD5-45C366152944}"/>
              </a:ext>
            </a:extLst>
          </p:cNvPr>
          <p:cNvCxnSpPr/>
          <p:nvPr/>
        </p:nvCxnSpPr>
        <p:spPr>
          <a:xfrm flipH="1" flipV="1">
            <a:off x="2893001" y="3336273"/>
            <a:ext cx="4860879" cy="730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Conector reto 2060">
            <a:extLst>
              <a:ext uri="{FF2B5EF4-FFF2-40B4-BE49-F238E27FC236}">
                <a16:creationId xmlns:a16="http://schemas.microsoft.com/office/drawing/2014/main" id="{69027D80-774A-4A7C-B1F3-4E375DD29C2B}"/>
              </a:ext>
            </a:extLst>
          </p:cNvPr>
          <p:cNvCxnSpPr/>
          <p:nvPr/>
        </p:nvCxnSpPr>
        <p:spPr>
          <a:xfrm>
            <a:off x="2893001" y="3343582"/>
            <a:ext cx="0" cy="191569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Conector reto 2062">
            <a:extLst>
              <a:ext uri="{FF2B5EF4-FFF2-40B4-BE49-F238E27FC236}">
                <a16:creationId xmlns:a16="http://schemas.microsoft.com/office/drawing/2014/main" id="{62A1E21D-E07D-40BF-9FEA-D7633389746B}"/>
              </a:ext>
            </a:extLst>
          </p:cNvPr>
          <p:cNvCxnSpPr/>
          <p:nvPr/>
        </p:nvCxnSpPr>
        <p:spPr>
          <a:xfrm flipH="1" flipV="1">
            <a:off x="1286630" y="5266606"/>
            <a:ext cx="1606371" cy="76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DBE5E66C-278C-436E-ADE2-DAD5EF0016BD}"/>
              </a:ext>
            </a:extLst>
          </p:cNvPr>
          <p:cNvSpPr/>
          <p:nvPr/>
        </p:nvSpPr>
        <p:spPr>
          <a:xfrm>
            <a:off x="398722" y="1115086"/>
            <a:ext cx="887908" cy="15172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CHEGADA!</a:t>
            </a:r>
          </a:p>
        </p:txBody>
      </p:sp>
      <p:pic>
        <p:nvPicPr>
          <p:cNvPr id="1026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66C2529B-C8E4-46CB-A411-FE8EB5FD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54" y="3250510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011939FE-09CA-4088-BD0A-DE9F60F5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97" y="5185080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9E474B60-3EAD-48AE-99D6-3F7CF2C5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55" y="3258663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0026EE2B-1EDD-4C8E-9D40-0025C04A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54" y="3262542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8EEC6A2A-53FF-47E0-A59C-2C8B67BA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61" y="4208427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7F3153B7-852C-48C9-863E-C9C899B7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90" y="4227768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ED197677-0A8A-45AB-81C9-9F30C15A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72" y="6136717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4295C5A8-E79A-442F-9CC8-5C23045E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88" y="6136717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0851DB99-F439-477B-A35C-FF3EE82E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52" y="6136696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B6AE7B05-40A0-4FAD-825B-7051CD1B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15" y="5173048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37FD74F7-3241-42DF-99F4-9622A776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52" y="5170672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484DB87B-914B-4926-9AB1-0CCB49E1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52" y="2272903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284B5E0C-385D-411B-A4C6-1E411FAB5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52" y="1321786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0C2EBFAC-281D-443C-8B9F-CF1A7083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56" y="1300020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68EAE3CA-5E3F-4721-A89C-C2647805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56" y="2273525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B1F624E6-0C8A-44E1-B7E3-45E01855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56" y="5170672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2" descr="Change Gridline Colour - Quick Tip | Arte de arco iris, Explocion de  colores, Pantalla en movimiento">
            <a:extLst>
              <a:ext uri="{FF2B5EF4-FFF2-40B4-BE49-F238E27FC236}">
                <a16:creationId xmlns:a16="http://schemas.microsoft.com/office/drawing/2014/main" id="{5B24EAD6-980B-456C-9A9F-71D5B7F3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15" y="6136696"/>
            <a:ext cx="172452" cy="1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BONECAS(OS)&amp; MENINAS(OS) | Bonecas cacheadas, Meninas, Clip art">
            <a:extLst>
              <a:ext uri="{FF2B5EF4-FFF2-40B4-BE49-F238E27FC236}">
                <a16:creationId xmlns:a16="http://schemas.microsoft.com/office/drawing/2014/main" id="{30AB8C98-A801-4A0A-8C46-D7801835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8" y="5225308"/>
            <a:ext cx="605087" cy="10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QUINTA PERGUNTA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CBC7767-85D9-4E09-AA89-0C6D3AE044FC}"/>
              </a:ext>
            </a:extLst>
          </p:cNvPr>
          <p:cNvSpPr/>
          <p:nvPr/>
        </p:nvSpPr>
        <p:spPr>
          <a:xfrm>
            <a:off x="249526" y="12067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QUINTA PERGUNTA...</a:t>
            </a:r>
          </a:p>
        </p:txBody>
      </p:sp>
      <p:sp>
        <p:nvSpPr>
          <p:cNvPr id="15" name="PRIMEIRA PERGUNTA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F6C7C27-6E0A-4A27-B796-C5C0DD7E733F}"/>
              </a:ext>
            </a:extLst>
          </p:cNvPr>
          <p:cNvSpPr/>
          <p:nvPr/>
        </p:nvSpPr>
        <p:spPr>
          <a:xfrm>
            <a:off x="249526" y="12067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PRIMEIRA PERGUNTA...</a:t>
            </a:r>
          </a:p>
        </p:txBody>
      </p:sp>
      <p:sp>
        <p:nvSpPr>
          <p:cNvPr id="35" name="SEGUNDA PERGUNTA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BB0A47F-F4C9-41B5-A050-95EBB1CEEF1D}"/>
              </a:ext>
            </a:extLst>
          </p:cNvPr>
          <p:cNvSpPr/>
          <p:nvPr/>
        </p:nvSpPr>
        <p:spPr>
          <a:xfrm>
            <a:off x="249526" y="12067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SEGUNDA PERGUNTA...</a:t>
            </a:r>
          </a:p>
        </p:txBody>
      </p:sp>
      <p:sp>
        <p:nvSpPr>
          <p:cNvPr id="37" name="TERCEIRA PERGUNTA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1C38E45-8574-414E-9FEC-BEA16C5624BA}"/>
              </a:ext>
            </a:extLst>
          </p:cNvPr>
          <p:cNvSpPr/>
          <p:nvPr/>
        </p:nvSpPr>
        <p:spPr>
          <a:xfrm>
            <a:off x="249526" y="12067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TERCEIRA PERGUNTA...</a:t>
            </a:r>
          </a:p>
        </p:txBody>
      </p:sp>
      <p:sp>
        <p:nvSpPr>
          <p:cNvPr id="39" name="QUARTA PERGUNTA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AE56AB1-11B1-4913-9E16-EC50172F6EB6}"/>
              </a:ext>
            </a:extLst>
          </p:cNvPr>
          <p:cNvSpPr/>
          <p:nvPr/>
        </p:nvSpPr>
        <p:spPr>
          <a:xfrm>
            <a:off x="249526" y="12067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QUARTA PERGUNTA...</a:t>
            </a:r>
          </a:p>
        </p:txBody>
      </p:sp>
      <p:sp>
        <p:nvSpPr>
          <p:cNvPr id="43" name="SEXTA PERGUNTA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0E087E6-56B9-4359-84D6-021C37450536}"/>
              </a:ext>
            </a:extLst>
          </p:cNvPr>
          <p:cNvSpPr/>
          <p:nvPr/>
        </p:nvSpPr>
        <p:spPr>
          <a:xfrm>
            <a:off x="249526" y="12067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SEXTA PERGUNTA...</a:t>
            </a:r>
          </a:p>
        </p:txBody>
      </p:sp>
      <p:sp>
        <p:nvSpPr>
          <p:cNvPr id="44" name="SETIMA PERGUNTA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81CFFA5-C38F-421F-B1EF-BEADA4F64FE0}"/>
              </a:ext>
            </a:extLst>
          </p:cNvPr>
          <p:cNvSpPr/>
          <p:nvPr/>
        </p:nvSpPr>
        <p:spPr>
          <a:xfrm>
            <a:off x="249526" y="12067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SÉTIMA PERGUNTA...</a:t>
            </a:r>
          </a:p>
        </p:txBody>
      </p:sp>
      <p:sp>
        <p:nvSpPr>
          <p:cNvPr id="46" name="OITAVA PERGUNTA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7D7E826D-AA50-4678-B038-8B82FE69F731}"/>
              </a:ext>
            </a:extLst>
          </p:cNvPr>
          <p:cNvSpPr/>
          <p:nvPr/>
        </p:nvSpPr>
        <p:spPr>
          <a:xfrm>
            <a:off x="249526" y="12067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OITAVA PERGUNTA...</a:t>
            </a:r>
          </a:p>
        </p:txBody>
      </p:sp>
      <p:sp>
        <p:nvSpPr>
          <p:cNvPr id="47" name="NONA PERGUNTA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5819C027-ABEC-4382-AAB5-01D564AB2CF4}"/>
              </a:ext>
            </a:extLst>
          </p:cNvPr>
          <p:cNvSpPr/>
          <p:nvPr/>
        </p:nvSpPr>
        <p:spPr>
          <a:xfrm>
            <a:off x="249526" y="12067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NONA PERGUNTA...</a:t>
            </a:r>
          </a:p>
        </p:txBody>
      </p:sp>
      <p:sp>
        <p:nvSpPr>
          <p:cNvPr id="49" name="DECIMA PERGUNTA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9F0EC1DA-80AB-4FD6-AEEC-F776AA8DFFED}"/>
              </a:ext>
            </a:extLst>
          </p:cNvPr>
          <p:cNvSpPr/>
          <p:nvPr/>
        </p:nvSpPr>
        <p:spPr>
          <a:xfrm>
            <a:off x="249526" y="120670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DÉCIMA PERGUNTA...</a:t>
            </a:r>
          </a:p>
        </p:txBody>
      </p:sp>
      <p:sp>
        <p:nvSpPr>
          <p:cNvPr id="50" name="PARABENS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D96F88F-2574-467D-BCA2-DCA5E1EAA755}"/>
              </a:ext>
            </a:extLst>
          </p:cNvPr>
          <p:cNvSpPr/>
          <p:nvPr/>
        </p:nvSpPr>
        <p:spPr>
          <a:xfrm>
            <a:off x="273278" y="121582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PARABÉNS! </a:t>
            </a:r>
          </a:p>
          <a:p>
            <a:pPr algn="ctr"/>
            <a:endParaRPr lang="pt-BR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pt-BR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pt-BR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1.000 PONTOS!</a:t>
            </a:r>
          </a:p>
        </p:txBody>
      </p:sp>
      <p:pic>
        <p:nvPicPr>
          <p:cNvPr id="2050" name="FIGURAPARABENS3" descr="Kiki animated | Animation, Line sticker, Congrats">
            <a:extLst>
              <a:ext uri="{FF2B5EF4-FFF2-40B4-BE49-F238E27FC236}">
                <a16:creationId xmlns:a16="http://schemas.microsoft.com/office/drawing/2014/main" id="{236D4F96-943C-4410-9189-0F96FD69E5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12" y="1420250"/>
            <a:ext cx="3736386" cy="302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FIGURAPARABENS2" descr="Pin de ✿ Angel ✿ em ok, yes, No, ?, Hi, Congrats, Cheers, Bye... | Fofura,  Animação, Animação japonesa">
            <a:extLst>
              <a:ext uri="{FF2B5EF4-FFF2-40B4-BE49-F238E27FC236}">
                <a16:creationId xmlns:a16="http://schemas.microsoft.com/office/drawing/2014/main" id="{18FE2674-4BB6-4EBB-B94A-09E19FA072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6" y="1575256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FIGURAPARABENS1" descr="500+ Melhores Ideias de Amar é.... em 2020 | mensagens de amor, sobre o  amor, amar é assim">
            <a:extLst>
              <a:ext uri="{FF2B5EF4-FFF2-40B4-BE49-F238E27FC236}">
                <a16:creationId xmlns:a16="http://schemas.microsoft.com/office/drawing/2014/main" id="{839799F0-4AE6-44BC-A021-EB73B8E911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77" y="1419587"/>
            <a:ext cx="3737204" cy="30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10208 -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0093 L 0.23294 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4 0.00324 L 0.23294 -0.13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F4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4 -0.1375 L 0.23294 -0.278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3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4 -0.27825 L 0.36575 -0.2814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-1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28149 L 0.49857 -0.2791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857 -0.27917 L 0.50273 -0.138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73 -0.13843 L 0.50273 0.0023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3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73 0.00231 L 0.63555 0.003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55 0.00324 L 0.76836 0.005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11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D9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836 0.00555 L 0.7681 -0.1351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703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81 -0.13519 L 0.7668 -0.2759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68 -0.27593 L 0.76432 -0.4166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432 -0.41667 L 0.7668 -0.5574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703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68 -0.55741 L 0.63398 -0.5618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98 -0.56181 L 0.50117 -0.559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D9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17 -0.5595 L 0.36836 -0.5618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-116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36 -0.56181 L 0.23555 -0.5618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55 -0.56181 L 0.10273 -0.55718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73 -0.5551 L 0.00312 -0.57269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9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4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2" presetID="23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2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7" grpId="1" animBg="1"/>
      <p:bldP spid="7" grpId="2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41" grpId="0" animBg="1"/>
      <p:bldP spid="41" grpId="1" animBg="1"/>
      <p:bldP spid="41" grpId="2" animBg="1"/>
      <p:bldP spid="15" grpId="0" animBg="1"/>
      <p:bldP spid="15" grpId="1" animBg="1"/>
      <p:bldP spid="15" grpId="2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0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s Wallpaper GIF by Omer - Find &amp; Share on GIPHY">
            <a:extLst>
              <a:ext uri="{FF2B5EF4-FFF2-40B4-BE49-F238E27FC236}">
                <a16:creationId xmlns:a16="http://schemas.microsoft.com/office/drawing/2014/main" id="{D291B6B8-4299-49B6-8DA5-E04D4883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BFD55B-905E-490F-BC10-1F313E5049E0}"/>
              </a:ext>
            </a:extLst>
          </p:cNvPr>
          <p:cNvSpPr/>
          <p:nvPr/>
        </p:nvSpPr>
        <p:spPr>
          <a:xfrm>
            <a:off x="782782" y="232065"/>
            <a:ext cx="10626436" cy="1399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</a:rPr>
              <a:t>Qual é a lei da Educação Ambiental e quando surgiu?</a:t>
            </a:r>
          </a:p>
        </p:txBody>
      </p:sp>
      <p:sp>
        <p:nvSpPr>
          <p:cNvPr id="7" name="ERRADA1">
            <a:extLst>
              <a:ext uri="{FF2B5EF4-FFF2-40B4-BE49-F238E27FC236}">
                <a16:creationId xmlns:a16="http://schemas.microsoft.com/office/drawing/2014/main" id="{3EB87F03-7D25-4507-8A22-9E361E4E0AB2}"/>
              </a:ext>
            </a:extLst>
          </p:cNvPr>
          <p:cNvSpPr/>
          <p:nvPr/>
        </p:nvSpPr>
        <p:spPr>
          <a:xfrm>
            <a:off x="1066800" y="1925784"/>
            <a:ext cx="10058400" cy="1399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9797/95</a:t>
            </a:r>
          </a:p>
        </p:txBody>
      </p:sp>
      <p:sp>
        <p:nvSpPr>
          <p:cNvPr id="8" name="ERRADA2">
            <a:extLst>
              <a:ext uri="{FF2B5EF4-FFF2-40B4-BE49-F238E27FC236}">
                <a16:creationId xmlns:a16="http://schemas.microsoft.com/office/drawing/2014/main" id="{FC1C762D-6F29-4762-92F2-E98EB7217DA6}"/>
              </a:ext>
            </a:extLst>
          </p:cNvPr>
          <p:cNvSpPr/>
          <p:nvPr/>
        </p:nvSpPr>
        <p:spPr>
          <a:xfrm>
            <a:off x="1066800" y="3532908"/>
            <a:ext cx="10058400" cy="1399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9798/97</a:t>
            </a:r>
          </a:p>
        </p:txBody>
      </p:sp>
      <p:sp>
        <p:nvSpPr>
          <p:cNvPr id="10" name="CERTA">
            <a:extLst>
              <a:ext uri="{FF2B5EF4-FFF2-40B4-BE49-F238E27FC236}">
                <a16:creationId xmlns:a16="http://schemas.microsoft.com/office/drawing/2014/main" id="{B266A836-FD6C-4848-B0D9-19743EE8BDFD}"/>
              </a:ext>
            </a:extLst>
          </p:cNvPr>
          <p:cNvSpPr/>
          <p:nvPr/>
        </p:nvSpPr>
        <p:spPr>
          <a:xfrm>
            <a:off x="1066800" y="5171208"/>
            <a:ext cx="10058400" cy="1399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9795/99</a:t>
            </a:r>
          </a:p>
        </p:txBody>
      </p:sp>
      <p:sp>
        <p:nvSpPr>
          <p:cNvPr id="11" name="VOLTA">
            <a:extLst>
              <a:ext uri="{FF2B5EF4-FFF2-40B4-BE49-F238E27FC236}">
                <a16:creationId xmlns:a16="http://schemas.microsoft.com/office/drawing/2014/main" id="{407CCDBB-5836-4D24-B1F4-93AB8840AD8F}"/>
              </a:ext>
            </a:extLst>
          </p:cNvPr>
          <p:cNvSpPr/>
          <p:nvPr/>
        </p:nvSpPr>
        <p:spPr>
          <a:xfrm>
            <a:off x="336000" y="232065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PENSE MELHOR...</a:t>
            </a:r>
            <a:endParaRPr lang="pt-BR" sz="7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2" descr="Pin de Fran Zinha en Fan girl | Emoticonos animados, Palabras coreanas,  Significado de letras chinas">
            <a:extLst>
              <a:ext uri="{FF2B5EF4-FFF2-40B4-BE49-F238E27FC236}">
                <a16:creationId xmlns:a16="http://schemas.microsoft.com/office/drawing/2014/main" id="{C936C7D4-EC71-48EE-966E-02F38FFF5B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57" y="2641522"/>
            <a:ext cx="5017770" cy="4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TA2">
            <a:extLst>
              <a:ext uri="{FF2B5EF4-FFF2-40B4-BE49-F238E27FC236}">
                <a16:creationId xmlns:a16="http://schemas.microsoft.com/office/drawing/2014/main" id="{804FBE87-F3AF-4C68-AC04-DF2E995196FC}"/>
              </a:ext>
            </a:extLst>
          </p:cNvPr>
          <p:cNvSpPr/>
          <p:nvPr/>
        </p:nvSpPr>
        <p:spPr>
          <a:xfrm>
            <a:off x="336000" y="232065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ESSA NÃO É A RESPOSTA CORRETA...</a:t>
            </a:r>
            <a:endParaRPr lang="pt-BR" sz="6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10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3648B7DC-2A15-4BB5-86B7-531149D36D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69" y="2544341"/>
            <a:ext cx="5122546" cy="43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ERTA3">
            <a:hlinkClick r:id="rId5" action="ppaction://hlinksldjump"/>
            <a:extLst>
              <a:ext uri="{FF2B5EF4-FFF2-40B4-BE49-F238E27FC236}">
                <a16:creationId xmlns:a16="http://schemas.microsoft.com/office/drawing/2014/main" id="{1BAAE9BD-31B5-4D3F-93C8-62B456A5F52F}"/>
              </a:ext>
            </a:extLst>
          </p:cNvPr>
          <p:cNvSpPr/>
          <p:nvPr/>
        </p:nvSpPr>
        <p:spPr>
          <a:xfrm>
            <a:off x="336000" y="232065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800" b="1" dirty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PARABÉNS!</a:t>
            </a:r>
          </a:p>
          <a:p>
            <a:pPr algn="ctr"/>
            <a:r>
              <a:rPr lang="pt-BR" sz="8000" b="1" dirty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PULE </a:t>
            </a:r>
            <a:r>
              <a:rPr lang="pt-BR" sz="8000" b="1" dirty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pt-BR" sz="8000" b="1" dirty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CASAS!!!</a:t>
            </a:r>
          </a:p>
        </p:txBody>
      </p:sp>
      <p:pic>
        <p:nvPicPr>
          <p:cNvPr id="19" name="Picture 4" descr="Pin de Queen Renee en Fan girl | Emoticonos animados, Dibujos kawaii, Arte  lindo">
            <a:extLst>
              <a:ext uri="{FF2B5EF4-FFF2-40B4-BE49-F238E27FC236}">
                <a16:creationId xmlns:a16="http://schemas.microsoft.com/office/drawing/2014/main" id="{31BD2926-EA02-43E1-8CCA-6624AC321A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31" y="3463840"/>
            <a:ext cx="4065422" cy="33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s Wallpaper GIF by Omer - Find &amp; Share on GIPHY">
            <a:extLst>
              <a:ext uri="{FF2B5EF4-FFF2-40B4-BE49-F238E27FC236}">
                <a16:creationId xmlns:a16="http://schemas.microsoft.com/office/drawing/2014/main" id="{D291B6B8-4299-49B6-8DA5-E04D4883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BFD55B-905E-490F-BC10-1F313E5049E0}"/>
              </a:ext>
            </a:extLst>
          </p:cNvPr>
          <p:cNvSpPr/>
          <p:nvPr/>
        </p:nvSpPr>
        <p:spPr>
          <a:xfrm>
            <a:off x="782782" y="232065"/>
            <a:ext cx="10626436" cy="13993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</a:rPr>
              <a:t>As macrotendências da Educação Ambiental são:</a:t>
            </a:r>
          </a:p>
        </p:txBody>
      </p:sp>
      <p:sp>
        <p:nvSpPr>
          <p:cNvPr id="7" name="ERRADA1">
            <a:extLst>
              <a:ext uri="{FF2B5EF4-FFF2-40B4-BE49-F238E27FC236}">
                <a16:creationId xmlns:a16="http://schemas.microsoft.com/office/drawing/2014/main" id="{3EB87F03-7D25-4507-8A22-9E361E4E0AB2}"/>
              </a:ext>
            </a:extLst>
          </p:cNvPr>
          <p:cNvSpPr/>
          <p:nvPr/>
        </p:nvSpPr>
        <p:spPr>
          <a:xfrm>
            <a:off x="1066800" y="1925784"/>
            <a:ext cx="10058400" cy="13993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Formal; Conservacionistas; Reativas</a:t>
            </a:r>
          </a:p>
        </p:txBody>
      </p:sp>
      <p:sp>
        <p:nvSpPr>
          <p:cNvPr id="8" name="CERTA">
            <a:extLst>
              <a:ext uri="{FF2B5EF4-FFF2-40B4-BE49-F238E27FC236}">
                <a16:creationId xmlns:a16="http://schemas.microsoft.com/office/drawing/2014/main" id="{FC1C762D-6F29-4762-92F2-E98EB7217DA6}"/>
              </a:ext>
            </a:extLst>
          </p:cNvPr>
          <p:cNvSpPr/>
          <p:nvPr/>
        </p:nvSpPr>
        <p:spPr>
          <a:xfrm>
            <a:off x="1066800" y="3532908"/>
            <a:ext cx="10058400" cy="13993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Conservacionistas; Pragmáticas; Críticas</a:t>
            </a:r>
          </a:p>
        </p:txBody>
      </p:sp>
      <p:sp>
        <p:nvSpPr>
          <p:cNvPr id="10" name="ERRADA2">
            <a:extLst>
              <a:ext uri="{FF2B5EF4-FFF2-40B4-BE49-F238E27FC236}">
                <a16:creationId xmlns:a16="http://schemas.microsoft.com/office/drawing/2014/main" id="{B266A836-FD6C-4848-B0D9-19743EE8BDFD}"/>
              </a:ext>
            </a:extLst>
          </p:cNvPr>
          <p:cNvSpPr/>
          <p:nvPr/>
        </p:nvSpPr>
        <p:spPr>
          <a:xfrm>
            <a:off x="1066800" y="5171208"/>
            <a:ext cx="10058400" cy="13993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Desenvolvimentistas; Pragmáticas; </a:t>
            </a:r>
            <a:r>
              <a:rPr lang="pt-BR" sz="4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Reservacionistas</a:t>
            </a:r>
            <a:endParaRPr lang="pt-BR" sz="44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VOLTA3">
            <a:extLst>
              <a:ext uri="{FF2B5EF4-FFF2-40B4-BE49-F238E27FC236}">
                <a16:creationId xmlns:a16="http://schemas.microsoft.com/office/drawing/2014/main" id="{1A9C1563-9D02-4447-98A3-3A671D148B52}"/>
              </a:ext>
            </a:extLst>
          </p:cNvPr>
          <p:cNvSpPr/>
          <p:nvPr/>
        </p:nvSpPr>
        <p:spPr>
          <a:xfrm>
            <a:off x="336000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 b="1" dirty="0">
              <a:ln w="10160">
                <a:solidFill>
                  <a:srgbClr val="00321E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9600" b="1" dirty="0">
                <a:ln w="10160">
                  <a:solidFill>
                    <a:srgbClr val="00321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TENTE OUTRA VEZ...</a:t>
            </a:r>
            <a:endParaRPr lang="pt-BR" sz="6600" b="1" dirty="0">
              <a:ln w="10160">
                <a:solidFill>
                  <a:srgbClr val="00321E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8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FDA9E5EF-6358-4980-8BB6-7E860FF65E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10" y="2051379"/>
            <a:ext cx="5326380" cy="46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VOLTA">
            <a:extLst>
              <a:ext uri="{FF2B5EF4-FFF2-40B4-BE49-F238E27FC236}">
                <a16:creationId xmlns:a16="http://schemas.microsoft.com/office/drawing/2014/main" id="{F8E05B59-588E-4B2F-A801-8EFBCC3E4545}"/>
              </a:ext>
            </a:extLst>
          </p:cNvPr>
          <p:cNvSpPr/>
          <p:nvPr/>
        </p:nvSpPr>
        <p:spPr>
          <a:xfrm>
            <a:off x="336000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PENSE MELHOR...</a:t>
            </a:r>
            <a:endParaRPr lang="pt-BR" sz="7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Picture 2" descr="Pin de Fran Zinha en Fan girl | Emoticonos animados, Palabras coreanas,  Significado de letras chinas">
            <a:extLst>
              <a:ext uri="{FF2B5EF4-FFF2-40B4-BE49-F238E27FC236}">
                <a16:creationId xmlns:a16="http://schemas.microsoft.com/office/drawing/2014/main" id="{1655FD52-D1BF-4B20-9D0F-57AF64B151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15" y="2522326"/>
            <a:ext cx="5017770" cy="4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ERTA1">
            <a:hlinkClick r:id="rId5" action="ppaction://hlinksldjump"/>
            <a:extLst>
              <a:ext uri="{FF2B5EF4-FFF2-40B4-BE49-F238E27FC236}">
                <a16:creationId xmlns:a16="http://schemas.microsoft.com/office/drawing/2014/main" id="{2AFB5644-BA3E-4D3D-9881-899505B13F3C}"/>
              </a:ext>
            </a:extLst>
          </p:cNvPr>
          <p:cNvSpPr/>
          <p:nvPr/>
        </p:nvSpPr>
        <p:spPr>
          <a:xfrm>
            <a:off x="336000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8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PARABÉNS!</a:t>
            </a:r>
          </a:p>
          <a:p>
            <a:pPr algn="ctr"/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PULE 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CASA!!!</a:t>
            </a:r>
          </a:p>
        </p:txBody>
      </p:sp>
      <p:pic>
        <p:nvPicPr>
          <p:cNvPr id="20" name="Picture 6" descr="Pin oleh Oneone di Fan girl | Seni, Lucu, Stiker">
            <a:extLst>
              <a:ext uri="{FF2B5EF4-FFF2-40B4-BE49-F238E27FC236}">
                <a16:creationId xmlns:a16="http://schemas.microsoft.com/office/drawing/2014/main" id="{EA27B9A0-0F15-4C02-90EC-F14B627E57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35" y="3060283"/>
            <a:ext cx="4926330" cy="36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s Wallpaper GIF by Omer - Find &amp; Share on GIPHY">
            <a:extLst>
              <a:ext uri="{FF2B5EF4-FFF2-40B4-BE49-F238E27FC236}">
                <a16:creationId xmlns:a16="http://schemas.microsoft.com/office/drawing/2014/main" id="{D291B6B8-4299-49B6-8DA5-E04D4883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BFD55B-905E-490F-BC10-1F313E5049E0}"/>
              </a:ext>
            </a:extLst>
          </p:cNvPr>
          <p:cNvSpPr/>
          <p:nvPr/>
        </p:nvSpPr>
        <p:spPr>
          <a:xfrm>
            <a:off x="782782" y="232065"/>
            <a:ext cx="10626436" cy="13993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</a:rPr>
              <a:t>A sustentabilidade se preocupa com:</a:t>
            </a:r>
          </a:p>
        </p:txBody>
      </p:sp>
      <p:sp>
        <p:nvSpPr>
          <p:cNvPr id="7" name="CERTA">
            <a:extLst>
              <a:ext uri="{FF2B5EF4-FFF2-40B4-BE49-F238E27FC236}">
                <a16:creationId xmlns:a16="http://schemas.microsoft.com/office/drawing/2014/main" id="{3EB87F03-7D25-4507-8A22-9E361E4E0AB2}"/>
              </a:ext>
            </a:extLst>
          </p:cNvPr>
          <p:cNvSpPr/>
          <p:nvPr/>
        </p:nvSpPr>
        <p:spPr>
          <a:xfrm>
            <a:off x="1066800" y="1925784"/>
            <a:ext cx="10058400" cy="13993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Com a biodinâmica do planeta</a:t>
            </a:r>
          </a:p>
        </p:txBody>
      </p:sp>
      <p:sp>
        <p:nvSpPr>
          <p:cNvPr id="8" name="ERRADA1">
            <a:extLst>
              <a:ext uri="{FF2B5EF4-FFF2-40B4-BE49-F238E27FC236}">
                <a16:creationId xmlns:a16="http://schemas.microsoft.com/office/drawing/2014/main" id="{FC1C762D-6F29-4762-92F2-E98EB7217DA6}"/>
              </a:ext>
            </a:extLst>
          </p:cNvPr>
          <p:cNvSpPr/>
          <p:nvPr/>
        </p:nvSpPr>
        <p:spPr>
          <a:xfrm>
            <a:off x="1066800" y="3532908"/>
            <a:ext cx="10058400" cy="13993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Com a capacidade de produção do planeta</a:t>
            </a:r>
          </a:p>
        </p:txBody>
      </p:sp>
      <p:sp>
        <p:nvSpPr>
          <p:cNvPr id="10" name="ERRADA2">
            <a:extLst>
              <a:ext uri="{FF2B5EF4-FFF2-40B4-BE49-F238E27FC236}">
                <a16:creationId xmlns:a16="http://schemas.microsoft.com/office/drawing/2014/main" id="{B266A836-FD6C-4848-B0D9-19743EE8BDFD}"/>
              </a:ext>
            </a:extLst>
          </p:cNvPr>
          <p:cNvSpPr/>
          <p:nvPr/>
        </p:nvSpPr>
        <p:spPr>
          <a:xfrm>
            <a:off x="1066800" y="5171208"/>
            <a:ext cx="10058400" cy="13993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Com a possibilidade do uso dos recursos do planeta</a:t>
            </a:r>
          </a:p>
        </p:txBody>
      </p:sp>
      <p:sp>
        <p:nvSpPr>
          <p:cNvPr id="2" name="VOLTA2">
            <a:extLst>
              <a:ext uri="{FF2B5EF4-FFF2-40B4-BE49-F238E27FC236}">
                <a16:creationId xmlns:a16="http://schemas.microsoft.com/office/drawing/2014/main" id="{511EBCF6-3B62-42E6-AA46-8DD4F596DF1E}"/>
              </a:ext>
            </a:extLst>
          </p:cNvPr>
          <p:cNvSpPr/>
          <p:nvPr/>
        </p:nvSpPr>
        <p:spPr>
          <a:xfrm>
            <a:off x="336000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ESSA NÃO É A RESPOSTA CORRETA...</a:t>
            </a:r>
            <a:endParaRPr lang="pt-BR" sz="6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10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1BEF847B-B3B4-40B2-A3B4-F3F76D302A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24" y="2396323"/>
            <a:ext cx="5122546" cy="43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TA3">
            <a:extLst>
              <a:ext uri="{FF2B5EF4-FFF2-40B4-BE49-F238E27FC236}">
                <a16:creationId xmlns:a16="http://schemas.microsoft.com/office/drawing/2014/main" id="{B7B7666F-F876-4806-8AC2-8266E6E45119}"/>
              </a:ext>
            </a:extLst>
          </p:cNvPr>
          <p:cNvSpPr/>
          <p:nvPr/>
        </p:nvSpPr>
        <p:spPr>
          <a:xfrm>
            <a:off x="336000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 b="1" dirty="0">
              <a:ln w="10160">
                <a:solidFill>
                  <a:srgbClr val="00321E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9600" b="1" dirty="0">
                <a:ln w="10160">
                  <a:solidFill>
                    <a:srgbClr val="00321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TENTE OUTRA VEZ...</a:t>
            </a:r>
            <a:endParaRPr lang="pt-BR" sz="6600" b="1" dirty="0">
              <a:ln w="10160">
                <a:solidFill>
                  <a:srgbClr val="00321E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8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1DDBD4A5-F0CA-4680-949E-58E41723C5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49" y="2064701"/>
            <a:ext cx="5326380" cy="46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ERTA2">
            <a:hlinkClick r:id="rId5" action="ppaction://hlinksldjump"/>
            <a:extLst>
              <a:ext uri="{FF2B5EF4-FFF2-40B4-BE49-F238E27FC236}">
                <a16:creationId xmlns:a16="http://schemas.microsoft.com/office/drawing/2014/main" id="{21BBA2F1-D0D5-4F36-9378-6C286884358C}"/>
              </a:ext>
            </a:extLst>
          </p:cNvPr>
          <p:cNvSpPr/>
          <p:nvPr/>
        </p:nvSpPr>
        <p:spPr>
          <a:xfrm>
            <a:off x="336000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800" b="1" dirty="0">
                <a:ln w="28575">
                  <a:solidFill>
                    <a:srgbClr val="1864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PARABÉNS!</a:t>
            </a:r>
          </a:p>
          <a:p>
            <a:pPr algn="ctr"/>
            <a:r>
              <a:rPr lang="pt-BR" sz="8000" b="1" dirty="0">
                <a:ln w="28575">
                  <a:solidFill>
                    <a:srgbClr val="1864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PULE </a:t>
            </a:r>
            <a:r>
              <a:rPr lang="pt-BR" sz="8000" b="1" dirty="0">
                <a:ln w="28575">
                  <a:solidFill>
                    <a:srgbClr val="1864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pt-BR" sz="8000" b="1" dirty="0">
                <a:ln w="28575">
                  <a:solidFill>
                    <a:srgbClr val="1864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CASAS!!!</a:t>
            </a:r>
          </a:p>
        </p:txBody>
      </p:sp>
      <p:pic>
        <p:nvPicPr>
          <p:cNvPr id="16" name="Picture 12" descr="Pin oleh Bunny di Fan girl | Seni animasi, Animasi, Seni">
            <a:extLst>
              <a:ext uri="{FF2B5EF4-FFF2-40B4-BE49-F238E27FC236}">
                <a16:creationId xmlns:a16="http://schemas.microsoft.com/office/drawing/2014/main" id="{D042A64C-7E82-4677-B883-8DD84DC047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79" y="3018345"/>
            <a:ext cx="4575810" cy="37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s Wallpaper GIF by Omer - Find &amp; Share on GIPHY">
            <a:extLst>
              <a:ext uri="{FF2B5EF4-FFF2-40B4-BE49-F238E27FC236}">
                <a16:creationId xmlns:a16="http://schemas.microsoft.com/office/drawing/2014/main" id="{D291B6B8-4299-49B6-8DA5-E04D4883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BFD55B-905E-490F-BC10-1F313E5049E0}"/>
              </a:ext>
            </a:extLst>
          </p:cNvPr>
          <p:cNvSpPr/>
          <p:nvPr/>
        </p:nvSpPr>
        <p:spPr>
          <a:xfrm>
            <a:off x="782782" y="232065"/>
            <a:ext cx="10626436" cy="13993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n>
                  <a:solidFill>
                    <a:sysClr val="windowText" lastClr="000000"/>
                  </a:solidFill>
                </a:ln>
              </a:rPr>
              <a:t>A Educação Ambiental que estimula o questionamento às abordagens comportamentalista é</a:t>
            </a:r>
          </a:p>
        </p:txBody>
      </p:sp>
      <p:sp>
        <p:nvSpPr>
          <p:cNvPr id="7" name="ERRADA1">
            <a:extLst>
              <a:ext uri="{FF2B5EF4-FFF2-40B4-BE49-F238E27FC236}">
                <a16:creationId xmlns:a16="http://schemas.microsoft.com/office/drawing/2014/main" id="{3EB87F03-7D25-4507-8A22-9E361E4E0AB2}"/>
              </a:ext>
            </a:extLst>
          </p:cNvPr>
          <p:cNvSpPr/>
          <p:nvPr/>
        </p:nvSpPr>
        <p:spPr>
          <a:xfrm>
            <a:off x="1066800" y="1925784"/>
            <a:ext cx="10058400" cy="13993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EA-Conservadora</a:t>
            </a:r>
          </a:p>
        </p:txBody>
      </p:sp>
      <p:sp>
        <p:nvSpPr>
          <p:cNvPr id="8" name="CERTA">
            <a:extLst>
              <a:ext uri="{FF2B5EF4-FFF2-40B4-BE49-F238E27FC236}">
                <a16:creationId xmlns:a16="http://schemas.microsoft.com/office/drawing/2014/main" id="{FC1C762D-6F29-4762-92F2-E98EB7217DA6}"/>
              </a:ext>
            </a:extLst>
          </p:cNvPr>
          <p:cNvSpPr/>
          <p:nvPr/>
        </p:nvSpPr>
        <p:spPr>
          <a:xfrm>
            <a:off x="1066800" y="3532908"/>
            <a:ext cx="10058400" cy="13993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EA-Crítica</a:t>
            </a:r>
          </a:p>
        </p:txBody>
      </p:sp>
      <p:sp>
        <p:nvSpPr>
          <p:cNvPr id="10" name="ERRADA2">
            <a:extLst>
              <a:ext uri="{FF2B5EF4-FFF2-40B4-BE49-F238E27FC236}">
                <a16:creationId xmlns:a16="http://schemas.microsoft.com/office/drawing/2014/main" id="{B266A836-FD6C-4848-B0D9-19743EE8BDFD}"/>
              </a:ext>
            </a:extLst>
          </p:cNvPr>
          <p:cNvSpPr/>
          <p:nvPr/>
        </p:nvSpPr>
        <p:spPr>
          <a:xfrm>
            <a:off x="1066800" y="5171208"/>
            <a:ext cx="10058400" cy="13993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EA- Preservacionista</a:t>
            </a:r>
          </a:p>
        </p:txBody>
      </p:sp>
      <p:sp>
        <p:nvSpPr>
          <p:cNvPr id="2" name="VOLTA">
            <a:extLst>
              <a:ext uri="{FF2B5EF4-FFF2-40B4-BE49-F238E27FC236}">
                <a16:creationId xmlns:a16="http://schemas.microsoft.com/office/drawing/2014/main" id="{9C52207F-809C-41F3-BEE8-AD884A38281C}"/>
              </a:ext>
            </a:extLst>
          </p:cNvPr>
          <p:cNvSpPr/>
          <p:nvPr/>
        </p:nvSpPr>
        <p:spPr>
          <a:xfrm>
            <a:off x="174807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PENSE MELHOR...</a:t>
            </a:r>
            <a:endParaRPr lang="pt-BR" sz="7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Pin de Fran Zinha en Fan girl | Emoticonos animados, Palabras coreanas,  Significado de letras chinas">
            <a:extLst>
              <a:ext uri="{FF2B5EF4-FFF2-40B4-BE49-F238E27FC236}">
                <a16:creationId xmlns:a16="http://schemas.microsoft.com/office/drawing/2014/main" id="{0ACBDEA4-BE3F-40CB-A6D5-F10F761A86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31" y="2521130"/>
            <a:ext cx="5017770" cy="4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TA2">
            <a:extLst>
              <a:ext uri="{FF2B5EF4-FFF2-40B4-BE49-F238E27FC236}">
                <a16:creationId xmlns:a16="http://schemas.microsoft.com/office/drawing/2014/main" id="{F03186C9-6185-44AF-BBC9-CEE10D84D28B}"/>
              </a:ext>
            </a:extLst>
          </p:cNvPr>
          <p:cNvSpPr/>
          <p:nvPr/>
        </p:nvSpPr>
        <p:spPr>
          <a:xfrm>
            <a:off x="174807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ESSA NÃO É A RESPOSTA CORRETA...</a:t>
            </a:r>
            <a:endParaRPr lang="pt-BR" sz="6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10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D0A07AE1-657C-4E60-B62D-212230C668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731" y="2388323"/>
            <a:ext cx="5122546" cy="43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ERTA">
            <a:hlinkClick r:id="rId5" action="ppaction://hlinksldjump"/>
            <a:extLst>
              <a:ext uri="{FF2B5EF4-FFF2-40B4-BE49-F238E27FC236}">
                <a16:creationId xmlns:a16="http://schemas.microsoft.com/office/drawing/2014/main" id="{3D068E91-59F8-4E34-85BB-4FC30E51F86E}"/>
              </a:ext>
            </a:extLst>
          </p:cNvPr>
          <p:cNvSpPr/>
          <p:nvPr/>
        </p:nvSpPr>
        <p:spPr>
          <a:xfrm>
            <a:off x="174807" y="126517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800" b="1" dirty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PARABÉNS!</a:t>
            </a:r>
          </a:p>
          <a:p>
            <a:pPr algn="ctr"/>
            <a:r>
              <a:rPr lang="pt-BR" sz="8000" b="1" dirty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PULE </a:t>
            </a:r>
            <a:r>
              <a:rPr lang="pt-BR" sz="8000" b="1" dirty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pt-BR" sz="8000" b="1" dirty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CASAS!!!</a:t>
            </a:r>
          </a:p>
        </p:txBody>
      </p:sp>
      <p:pic>
        <p:nvPicPr>
          <p:cNvPr id="16" name="Picture 4" descr="Pin de Queen Renee en Fan girl | Emoticonos animados, Dibujos kawaii, Arte  lindo">
            <a:extLst>
              <a:ext uri="{FF2B5EF4-FFF2-40B4-BE49-F238E27FC236}">
                <a16:creationId xmlns:a16="http://schemas.microsoft.com/office/drawing/2014/main" id="{729FB897-A94A-49F0-B318-4CC5EF4F02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05" y="3327448"/>
            <a:ext cx="4065422" cy="33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s Wallpaper GIF by Omer - Find &amp; Share on GIPHY">
            <a:extLst>
              <a:ext uri="{FF2B5EF4-FFF2-40B4-BE49-F238E27FC236}">
                <a16:creationId xmlns:a16="http://schemas.microsoft.com/office/drawing/2014/main" id="{D291B6B8-4299-49B6-8DA5-E04D4883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BFD55B-905E-490F-BC10-1F313E5049E0}"/>
              </a:ext>
            </a:extLst>
          </p:cNvPr>
          <p:cNvSpPr/>
          <p:nvPr/>
        </p:nvSpPr>
        <p:spPr>
          <a:xfrm>
            <a:off x="782782" y="232065"/>
            <a:ext cx="10626436" cy="13993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</a:rPr>
              <a:t>Em que contexto surge a Educação Ambiental?</a:t>
            </a:r>
          </a:p>
        </p:txBody>
      </p:sp>
      <p:sp>
        <p:nvSpPr>
          <p:cNvPr id="7" name="CERTA">
            <a:extLst>
              <a:ext uri="{FF2B5EF4-FFF2-40B4-BE49-F238E27FC236}">
                <a16:creationId xmlns:a16="http://schemas.microsoft.com/office/drawing/2014/main" id="{3EB87F03-7D25-4507-8A22-9E361E4E0AB2}"/>
              </a:ext>
            </a:extLst>
          </p:cNvPr>
          <p:cNvSpPr/>
          <p:nvPr/>
        </p:nvSpPr>
        <p:spPr>
          <a:xfrm>
            <a:off x="1066800" y="1925784"/>
            <a:ext cx="10058400" cy="1399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O movimento ambientalista de 1960/70</a:t>
            </a:r>
          </a:p>
        </p:txBody>
      </p:sp>
      <p:sp>
        <p:nvSpPr>
          <p:cNvPr id="8" name="ERRADA1">
            <a:extLst>
              <a:ext uri="{FF2B5EF4-FFF2-40B4-BE49-F238E27FC236}">
                <a16:creationId xmlns:a16="http://schemas.microsoft.com/office/drawing/2014/main" id="{FC1C762D-6F29-4762-92F2-E98EB7217DA6}"/>
              </a:ext>
            </a:extLst>
          </p:cNvPr>
          <p:cNvSpPr/>
          <p:nvPr/>
        </p:nvSpPr>
        <p:spPr>
          <a:xfrm>
            <a:off x="1066800" y="3532908"/>
            <a:ext cx="10058400" cy="1399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O movimento ambientalista de 1980/90</a:t>
            </a:r>
          </a:p>
        </p:txBody>
      </p:sp>
      <p:sp>
        <p:nvSpPr>
          <p:cNvPr id="10" name="ERRADA2">
            <a:extLst>
              <a:ext uri="{FF2B5EF4-FFF2-40B4-BE49-F238E27FC236}">
                <a16:creationId xmlns:a16="http://schemas.microsoft.com/office/drawing/2014/main" id="{B266A836-FD6C-4848-B0D9-19743EE8BDFD}"/>
              </a:ext>
            </a:extLst>
          </p:cNvPr>
          <p:cNvSpPr/>
          <p:nvPr/>
        </p:nvSpPr>
        <p:spPr>
          <a:xfrm>
            <a:off x="1066800" y="5171208"/>
            <a:ext cx="10058400" cy="1399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O movimento ambientalista de 1940/50</a:t>
            </a:r>
          </a:p>
        </p:txBody>
      </p:sp>
      <p:sp>
        <p:nvSpPr>
          <p:cNvPr id="2" name="VOLTA3">
            <a:extLst>
              <a:ext uri="{FF2B5EF4-FFF2-40B4-BE49-F238E27FC236}">
                <a16:creationId xmlns:a16="http://schemas.microsoft.com/office/drawing/2014/main" id="{77EDC5D5-F96B-48E5-9FA2-C5D87AD7FC6D}"/>
              </a:ext>
            </a:extLst>
          </p:cNvPr>
          <p:cNvSpPr/>
          <p:nvPr/>
        </p:nvSpPr>
        <p:spPr>
          <a:xfrm>
            <a:off x="336000" y="184082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 b="1" dirty="0">
              <a:ln w="10160">
                <a:solidFill>
                  <a:srgbClr val="00321E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9600" b="1" dirty="0">
                <a:ln w="10160">
                  <a:solidFill>
                    <a:srgbClr val="00321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TENTE OUTRA VEZ...</a:t>
            </a:r>
            <a:endParaRPr lang="pt-BR" sz="6600" b="1" dirty="0">
              <a:ln w="10160">
                <a:solidFill>
                  <a:srgbClr val="00321E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8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2DF4047E-2BB9-4813-ABD3-F74FDACCE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49" y="2158253"/>
            <a:ext cx="5326380" cy="46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TA2">
            <a:extLst>
              <a:ext uri="{FF2B5EF4-FFF2-40B4-BE49-F238E27FC236}">
                <a16:creationId xmlns:a16="http://schemas.microsoft.com/office/drawing/2014/main" id="{5196CF9B-B63E-432A-88FE-8C4AC0A34920}"/>
              </a:ext>
            </a:extLst>
          </p:cNvPr>
          <p:cNvSpPr/>
          <p:nvPr/>
        </p:nvSpPr>
        <p:spPr>
          <a:xfrm>
            <a:off x="336000" y="184082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ESSA NÃO É A RESPOSTA CORRETA...</a:t>
            </a:r>
            <a:endParaRPr lang="pt-BR" sz="6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10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F33F47F0-08A2-4FC5-9008-A6EAA6C736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24" y="2493478"/>
            <a:ext cx="5122546" cy="43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ERTA1">
            <a:hlinkClick r:id="rId5" action="ppaction://hlinksldjump"/>
            <a:extLst>
              <a:ext uri="{FF2B5EF4-FFF2-40B4-BE49-F238E27FC236}">
                <a16:creationId xmlns:a16="http://schemas.microsoft.com/office/drawing/2014/main" id="{181C4414-E972-4D94-87E0-229A88D75314}"/>
              </a:ext>
            </a:extLst>
          </p:cNvPr>
          <p:cNvSpPr/>
          <p:nvPr/>
        </p:nvSpPr>
        <p:spPr>
          <a:xfrm>
            <a:off x="336000" y="184082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8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PARABÉNS!</a:t>
            </a:r>
          </a:p>
          <a:p>
            <a:pPr algn="ctr"/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PULE 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CASA!!!</a:t>
            </a:r>
          </a:p>
        </p:txBody>
      </p:sp>
      <p:pic>
        <p:nvPicPr>
          <p:cNvPr id="16" name="Picture 6" descr="Pin oleh Oneone di Fan girl | Seni, Lucu, Stiker">
            <a:extLst>
              <a:ext uri="{FF2B5EF4-FFF2-40B4-BE49-F238E27FC236}">
                <a16:creationId xmlns:a16="http://schemas.microsoft.com/office/drawing/2014/main" id="{C5F17185-0524-495E-8DE5-5EDBB1E01D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19" y="3113592"/>
            <a:ext cx="4926330" cy="36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s Wallpaper GIF by Omer - Find &amp; Share on GIPHY">
            <a:extLst>
              <a:ext uri="{FF2B5EF4-FFF2-40B4-BE49-F238E27FC236}">
                <a16:creationId xmlns:a16="http://schemas.microsoft.com/office/drawing/2014/main" id="{D291B6B8-4299-49B6-8DA5-E04D4883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BFD55B-905E-490F-BC10-1F313E5049E0}"/>
              </a:ext>
            </a:extLst>
          </p:cNvPr>
          <p:cNvSpPr/>
          <p:nvPr/>
        </p:nvSpPr>
        <p:spPr>
          <a:xfrm>
            <a:off x="782782" y="232065"/>
            <a:ext cx="10626436" cy="1399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</a:rPr>
              <a:t>Foi a primeira Conferência Intergovernamental de Educação Ambiental</a:t>
            </a:r>
          </a:p>
        </p:txBody>
      </p:sp>
      <p:sp>
        <p:nvSpPr>
          <p:cNvPr id="7" name="ERRADA2">
            <a:extLst>
              <a:ext uri="{FF2B5EF4-FFF2-40B4-BE49-F238E27FC236}">
                <a16:creationId xmlns:a16="http://schemas.microsoft.com/office/drawing/2014/main" id="{3EB87F03-7D25-4507-8A22-9E361E4E0AB2}"/>
              </a:ext>
            </a:extLst>
          </p:cNvPr>
          <p:cNvSpPr/>
          <p:nvPr/>
        </p:nvSpPr>
        <p:spPr>
          <a:xfrm>
            <a:off x="1066800" y="1925784"/>
            <a:ext cx="10058400" cy="13993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 Conferência do Rio de Janeiro em 1992</a:t>
            </a:r>
          </a:p>
        </p:txBody>
      </p:sp>
      <p:sp>
        <p:nvSpPr>
          <p:cNvPr id="8" name="ERRADA1">
            <a:extLst>
              <a:ext uri="{FF2B5EF4-FFF2-40B4-BE49-F238E27FC236}">
                <a16:creationId xmlns:a16="http://schemas.microsoft.com/office/drawing/2014/main" id="{FC1C762D-6F29-4762-92F2-E98EB7217DA6}"/>
              </a:ext>
            </a:extLst>
          </p:cNvPr>
          <p:cNvSpPr/>
          <p:nvPr/>
        </p:nvSpPr>
        <p:spPr>
          <a:xfrm>
            <a:off x="1066800" y="3532908"/>
            <a:ext cx="10058400" cy="13993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 Conferência de Estocolmo de 1972</a:t>
            </a:r>
          </a:p>
        </p:txBody>
      </p:sp>
      <p:sp>
        <p:nvSpPr>
          <p:cNvPr id="10" name="CERTA">
            <a:extLst>
              <a:ext uri="{FF2B5EF4-FFF2-40B4-BE49-F238E27FC236}">
                <a16:creationId xmlns:a16="http://schemas.microsoft.com/office/drawing/2014/main" id="{B266A836-FD6C-4848-B0D9-19743EE8BDFD}"/>
              </a:ext>
            </a:extLst>
          </p:cNvPr>
          <p:cNvSpPr/>
          <p:nvPr/>
        </p:nvSpPr>
        <p:spPr>
          <a:xfrm>
            <a:off x="1066800" y="5171208"/>
            <a:ext cx="10058400" cy="13993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 Conferência de Tbilisi de 1977</a:t>
            </a:r>
          </a:p>
        </p:txBody>
      </p:sp>
      <p:sp>
        <p:nvSpPr>
          <p:cNvPr id="2" name="VOLTA">
            <a:extLst>
              <a:ext uri="{FF2B5EF4-FFF2-40B4-BE49-F238E27FC236}">
                <a16:creationId xmlns:a16="http://schemas.microsoft.com/office/drawing/2014/main" id="{8A776801-C7F3-4F0E-B3B6-9E7BE9E22B55}"/>
              </a:ext>
            </a:extLst>
          </p:cNvPr>
          <p:cNvSpPr/>
          <p:nvPr/>
        </p:nvSpPr>
        <p:spPr>
          <a:xfrm>
            <a:off x="336000" y="232065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PENSE MELHOR...</a:t>
            </a:r>
            <a:endParaRPr lang="pt-BR" sz="7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Pin de Fran Zinha en Fan girl | Emoticonos animados, Palabras coreanas,  Significado de letras chinas">
            <a:extLst>
              <a:ext uri="{FF2B5EF4-FFF2-40B4-BE49-F238E27FC236}">
                <a16:creationId xmlns:a16="http://schemas.microsoft.com/office/drawing/2014/main" id="{7CC1D0BD-B163-4099-8826-1C3AB1DD51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24" y="2616615"/>
            <a:ext cx="5017770" cy="4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TA2">
            <a:extLst>
              <a:ext uri="{FF2B5EF4-FFF2-40B4-BE49-F238E27FC236}">
                <a16:creationId xmlns:a16="http://schemas.microsoft.com/office/drawing/2014/main" id="{96EB0CCA-105E-4E2A-AE7B-878F20D791CD}"/>
              </a:ext>
            </a:extLst>
          </p:cNvPr>
          <p:cNvSpPr/>
          <p:nvPr/>
        </p:nvSpPr>
        <p:spPr>
          <a:xfrm>
            <a:off x="336000" y="232065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ESSA NÃO É A RESPOSTA CORRETA...</a:t>
            </a:r>
            <a:endParaRPr lang="pt-BR" sz="6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10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E613CD9D-4330-4A02-BF01-0669274963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24" y="2495929"/>
            <a:ext cx="5122546" cy="43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ERTA2">
            <a:hlinkClick r:id="rId5" action="ppaction://hlinksldjump"/>
            <a:extLst>
              <a:ext uri="{FF2B5EF4-FFF2-40B4-BE49-F238E27FC236}">
                <a16:creationId xmlns:a16="http://schemas.microsoft.com/office/drawing/2014/main" id="{E053D2D2-FD03-468C-8480-63B08BE323A0}"/>
              </a:ext>
            </a:extLst>
          </p:cNvPr>
          <p:cNvSpPr/>
          <p:nvPr/>
        </p:nvSpPr>
        <p:spPr>
          <a:xfrm>
            <a:off x="336000" y="232065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800" b="1" dirty="0">
                <a:ln w="28575">
                  <a:solidFill>
                    <a:srgbClr val="1864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PARABÉNS!</a:t>
            </a:r>
          </a:p>
          <a:p>
            <a:pPr algn="ctr"/>
            <a:r>
              <a:rPr lang="pt-BR" sz="8000" b="1" dirty="0">
                <a:ln w="28575">
                  <a:solidFill>
                    <a:srgbClr val="1864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PULE </a:t>
            </a:r>
            <a:r>
              <a:rPr lang="pt-BR" sz="8000" b="1" dirty="0">
                <a:ln w="28575">
                  <a:solidFill>
                    <a:srgbClr val="1864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pt-BR" sz="8000" b="1" dirty="0">
                <a:ln w="28575">
                  <a:solidFill>
                    <a:srgbClr val="1864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CASAS!!!</a:t>
            </a:r>
          </a:p>
        </p:txBody>
      </p:sp>
      <p:pic>
        <p:nvPicPr>
          <p:cNvPr id="16" name="Picture 12" descr="Pin oleh Bunny di Fan girl | Seni animasi, Animasi, Seni">
            <a:extLst>
              <a:ext uri="{FF2B5EF4-FFF2-40B4-BE49-F238E27FC236}">
                <a16:creationId xmlns:a16="http://schemas.microsoft.com/office/drawing/2014/main" id="{D024CCA2-0FFC-47AC-9735-399BD4574C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79" y="3129834"/>
            <a:ext cx="4575810" cy="37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s Wallpaper GIF by Omer - Find &amp; Share on GIPHY">
            <a:extLst>
              <a:ext uri="{FF2B5EF4-FFF2-40B4-BE49-F238E27FC236}">
                <a16:creationId xmlns:a16="http://schemas.microsoft.com/office/drawing/2014/main" id="{D291B6B8-4299-49B6-8DA5-E04D48839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4BFD55B-905E-490F-BC10-1F313E5049E0}"/>
              </a:ext>
            </a:extLst>
          </p:cNvPr>
          <p:cNvSpPr/>
          <p:nvPr/>
        </p:nvSpPr>
        <p:spPr>
          <a:xfrm>
            <a:off x="782782" y="232065"/>
            <a:ext cx="10626436" cy="13993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</a:rPr>
              <a:t>São alguns documentos produzidos na ECO-92</a:t>
            </a:r>
          </a:p>
        </p:txBody>
      </p:sp>
      <p:sp>
        <p:nvSpPr>
          <p:cNvPr id="7" name="ERRADA1">
            <a:extLst>
              <a:ext uri="{FF2B5EF4-FFF2-40B4-BE49-F238E27FC236}">
                <a16:creationId xmlns:a16="http://schemas.microsoft.com/office/drawing/2014/main" id="{3EB87F03-7D25-4507-8A22-9E361E4E0AB2}"/>
              </a:ext>
            </a:extLst>
          </p:cNvPr>
          <p:cNvSpPr/>
          <p:nvPr/>
        </p:nvSpPr>
        <p:spPr>
          <a:xfrm>
            <a:off x="1066800" y="1925784"/>
            <a:ext cx="10058400" cy="1399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Declaração das Nações Unidas</a:t>
            </a:r>
          </a:p>
        </p:txBody>
      </p:sp>
      <p:sp>
        <p:nvSpPr>
          <p:cNvPr id="8" name="CERTA">
            <a:extLst>
              <a:ext uri="{FF2B5EF4-FFF2-40B4-BE49-F238E27FC236}">
                <a16:creationId xmlns:a16="http://schemas.microsoft.com/office/drawing/2014/main" id="{FC1C762D-6F29-4762-92F2-E98EB7217DA6}"/>
              </a:ext>
            </a:extLst>
          </p:cNvPr>
          <p:cNvSpPr/>
          <p:nvPr/>
        </p:nvSpPr>
        <p:spPr>
          <a:xfrm>
            <a:off x="1066800" y="3532908"/>
            <a:ext cx="10058400" cy="1399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Carta da Terra e Agenda 21</a:t>
            </a:r>
          </a:p>
        </p:txBody>
      </p:sp>
      <p:sp>
        <p:nvSpPr>
          <p:cNvPr id="10" name="ERRADA2">
            <a:extLst>
              <a:ext uri="{FF2B5EF4-FFF2-40B4-BE49-F238E27FC236}">
                <a16:creationId xmlns:a16="http://schemas.microsoft.com/office/drawing/2014/main" id="{B266A836-FD6C-4848-B0D9-19743EE8BDFD}"/>
              </a:ext>
            </a:extLst>
          </p:cNvPr>
          <p:cNvSpPr/>
          <p:nvPr/>
        </p:nvSpPr>
        <p:spPr>
          <a:xfrm>
            <a:off x="1066800" y="5171208"/>
            <a:ext cx="10058400" cy="1399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Protocolo de Kyoto</a:t>
            </a:r>
          </a:p>
        </p:txBody>
      </p:sp>
      <p:sp>
        <p:nvSpPr>
          <p:cNvPr id="2" name="VOLTA">
            <a:extLst>
              <a:ext uri="{FF2B5EF4-FFF2-40B4-BE49-F238E27FC236}">
                <a16:creationId xmlns:a16="http://schemas.microsoft.com/office/drawing/2014/main" id="{69D03744-10EE-446A-BA7B-4C3D2961804D}"/>
              </a:ext>
            </a:extLst>
          </p:cNvPr>
          <p:cNvSpPr/>
          <p:nvPr/>
        </p:nvSpPr>
        <p:spPr>
          <a:xfrm>
            <a:off x="336000" y="181935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PENSE MELHOR...</a:t>
            </a:r>
            <a:endParaRPr lang="pt-BR" sz="7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Pin de Fran Zinha en Fan girl | Emoticonos animados, Palabras coreanas,  Significado de letras chinas">
            <a:extLst>
              <a:ext uri="{FF2B5EF4-FFF2-40B4-BE49-F238E27FC236}">
                <a16:creationId xmlns:a16="http://schemas.microsoft.com/office/drawing/2014/main" id="{F3E9C8AD-25C9-4B1F-956A-72E6391BFB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24" y="2594045"/>
            <a:ext cx="5017770" cy="42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TA3">
            <a:extLst>
              <a:ext uri="{FF2B5EF4-FFF2-40B4-BE49-F238E27FC236}">
                <a16:creationId xmlns:a16="http://schemas.microsoft.com/office/drawing/2014/main" id="{496DB992-497E-43F8-ADBA-31BD8FED7CD5}"/>
              </a:ext>
            </a:extLst>
          </p:cNvPr>
          <p:cNvSpPr/>
          <p:nvPr/>
        </p:nvSpPr>
        <p:spPr>
          <a:xfrm>
            <a:off x="336000" y="181935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 b="1" dirty="0">
              <a:ln w="10160">
                <a:solidFill>
                  <a:srgbClr val="00321E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9600" b="1" dirty="0">
                <a:ln w="10160">
                  <a:solidFill>
                    <a:srgbClr val="00321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TENTE OUTRA VEZ...</a:t>
            </a:r>
            <a:endParaRPr lang="pt-BR" sz="6600" b="1" dirty="0">
              <a:ln w="10160">
                <a:solidFill>
                  <a:srgbClr val="00321E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8" descr="LINE Creators' Stickers - Little Bun : Fangirl Mode Example with GIF  Animation">
            <a:extLst>
              <a:ext uri="{FF2B5EF4-FFF2-40B4-BE49-F238E27FC236}">
                <a16:creationId xmlns:a16="http://schemas.microsoft.com/office/drawing/2014/main" id="{E0AA96B5-55EF-4AAF-B077-C4FA1B5875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49" y="2155810"/>
            <a:ext cx="5326380" cy="46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ERTA1">
            <a:hlinkClick r:id="rId5" action="ppaction://hlinksldjump"/>
            <a:extLst>
              <a:ext uri="{FF2B5EF4-FFF2-40B4-BE49-F238E27FC236}">
                <a16:creationId xmlns:a16="http://schemas.microsoft.com/office/drawing/2014/main" id="{1FB55C58-29B7-4D05-AB02-AC47DF987FB3}"/>
              </a:ext>
            </a:extLst>
          </p:cNvPr>
          <p:cNvSpPr/>
          <p:nvPr/>
        </p:nvSpPr>
        <p:spPr>
          <a:xfrm>
            <a:off x="336000" y="181935"/>
            <a:ext cx="11520000" cy="6444000"/>
          </a:xfrm>
          <a:prstGeom prst="actionButtonBlank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8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PARABÉNS!</a:t>
            </a:r>
          </a:p>
          <a:p>
            <a:pPr algn="ctr"/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PULE 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pt-BR" sz="8000" b="1" dirty="0">
                <a:ln w="28575">
                  <a:solidFill>
                    <a:srgbClr val="00321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CASAS!!!</a:t>
            </a:r>
          </a:p>
        </p:txBody>
      </p:sp>
      <p:pic>
        <p:nvPicPr>
          <p:cNvPr id="16" name="Picture 6" descr="Pin oleh Oneone di Fan girl | Seni, Lucu, Stiker">
            <a:extLst>
              <a:ext uri="{FF2B5EF4-FFF2-40B4-BE49-F238E27FC236}">
                <a16:creationId xmlns:a16="http://schemas.microsoft.com/office/drawing/2014/main" id="{596DBC49-2D8A-4167-8D41-0DD0CE62F5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19" y="3111741"/>
            <a:ext cx="4926330" cy="36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Personalizada 4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8971E1"/>
      </a:accent2>
      <a:accent3>
        <a:srgbClr val="4EA6DC"/>
      </a:accent3>
      <a:accent4>
        <a:srgbClr val="0000FF"/>
      </a:accent4>
      <a:accent5>
        <a:srgbClr val="66FF33"/>
      </a:accent5>
      <a:accent6>
        <a:srgbClr val="00FF99"/>
      </a:accent6>
      <a:hlink>
        <a:srgbClr val="454551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414</Words>
  <Application>Microsoft Office PowerPoint</Application>
  <PresentationFormat>Widescreen</PresentationFormat>
  <Paragraphs>124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Trentini Machado</dc:creator>
  <cp:keywords>Professora Silvia</cp:keywords>
  <cp:lastModifiedBy>Patrícia Nascimento</cp:lastModifiedBy>
  <cp:revision>82</cp:revision>
  <dcterms:created xsi:type="dcterms:W3CDTF">2020-10-18T13:07:22Z</dcterms:created>
  <dcterms:modified xsi:type="dcterms:W3CDTF">2022-02-16T14:39:34Z</dcterms:modified>
  <cp:category>Jogo</cp:category>
</cp:coreProperties>
</file>